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21_63A4F40B.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3"/>
  </p:notesMasterIdLst>
  <p:sldIdLst>
    <p:sldId id="290" r:id="rId2"/>
    <p:sldId id="264" r:id="rId3"/>
    <p:sldId id="256" r:id="rId4"/>
    <p:sldId id="281" r:id="rId5"/>
    <p:sldId id="266" r:id="rId6"/>
    <p:sldId id="282" r:id="rId7"/>
    <p:sldId id="261" r:id="rId8"/>
    <p:sldId id="269" r:id="rId9"/>
    <p:sldId id="271" r:id="rId10"/>
    <p:sldId id="273" r:id="rId11"/>
    <p:sldId id="274" r:id="rId12"/>
    <p:sldId id="292" r:id="rId13"/>
    <p:sldId id="275" r:id="rId14"/>
    <p:sldId id="293" r:id="rId15"/>
    <p:sldId id="276" r:id="rId16"/>
    <p:sldId id="294" r:id="rId17"/>
    <p:sldId id="283" r:id="rId18"/>
    <p:sldId id="284" r:id="rId19"/>
    <p:sldId id="280" r:id="rId20"/>
    <p:sldId id="285" r:id="rId21"/>
    <p:sldId id="286" r:id="rId22"/>
    <p:sldId id="270" r:id="rId23"/>
    <p:sldId id="287" r:id="rId24"/>
    <p:sldId id="288" r:id="rId25"/>
    <p:sldId id="291" r:id="rId26"/>
    <p:sldId id="289" r:id="rId27"/>
    <p:sldId id="262" r:id="rId28"/>
    <p:sldId id="263" r:id="rId29"/>
    <p:sldId id="267" r:id="rId30"/>
    <p:sldId id="268" r:id="rId31"/>
    <p:sldId id="279"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BD385-6507-C86B-B9E5-E0817001A556}" name="Ibis Jepsen Díaz" initials="IJ" userId="S::ijepsen@minvu.cl::8914bdd1-5bff-4464-8a46-e2dd0b299f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9CB3E8-21F7-4E4D-A7D0-5F2A0A78C0DB}" v="183" dt="2025-10-16T04:14:23.72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Hoja3!$E$38</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Hoja3!$D$39:$D$42</c:f>
              <c:numCache>
                <c:formatCode>General</c:formatCode>
                <c:ptCount val="4"/>
                <c:pt idx="0">
                  <c:v>1992</c:v>
                </c:pt>
                <c:pt idx="1">
                  <c:v>2002</c:v>
                </c:pt>
                <c:pt idx="2">
                  <c:v>2017</c:v>
                </c:pt>
                <c:pt idx="3">
                  <c:v>2024</c:v>
                </c:pt>
              </c:numCache>
            </c:numRef>
          </c:cat>
          <c:val>
            <c:numRef>
              <c:f>Hoja3!$E$39:$E$42</c:f>
              <c:numCache>
                <c:formatCode>0.0%</c:formatCode>
                <c:ptCount val="4"/>
                <c:pt idx="0">
                  <c:v>6.6000000000000003E-2</c:v>
                </c:pt>
                <c:pt idx="1">
                  <c:v>8.1000000000000003E-2</c:v>
                </c:pt>
                <c:pt idx="2">
                  <c:v>0.114</c:v>
                </c:pt>
                <c:pt idx="3" formatCode="0%">
                  <c:v>0.14000000000000001</c:v>
                </c:pt>
              </c:numCache>
            </c:numRef>
          </c:val>
          <c:extLst>
            <c:ext xmlns:c16="http://schemas.microsoft.com/office/drawing/2014/chart" uri="{C3380CC4-5D6E-409C-BE32-E72D297353CC}">
              <c16:uniqueId val="{00000000-023D-4BE7-8115-DEA956AE19B9}"/>
            </c:ext>
          </c:extLst>
        </c:ser>
        <c:dLbls>
          <c:showLegendKey val="0"/>
          <c:showVal val="0"/>
          <c:showCatName val="0"/>
          <c:showSerName val="0"/>
          <c:showPercent val="0"/>
          <c:showBubbleSize val="0"/>
        </c:dLbls>
        <c:gapWidth val="150"/>
        <c:axId val="2083656831"/>
        <c:axId val="2083661151"/>
      </c:barChart>
      <c:catAx>
        <c:axId val="20836568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083661151"/>
        <c:crosses val="autoZero"/>
        <c:auto val="1"/>
        <c:lblAlgn val="ctr"/>
        <c:lblOffset val="100"/>
        <c:noMultiLvlLbl val="0"/>
      </c:catAx>
      <c:valAx>
        <c:axId val="2083661151"/>
        <c:scaling>
          <c:orientation val="minMax"/>
        </c:scaling>
        <c:delete val="1"/>
        <c:axPos val="r"/>
        <c:numFmt formatCode="0.0%" sourceLinked="1"/>
        <c:majorTickMark val="none"/>
        <c:minorTickMark val="none"/>
        <c:tickLblPos val="nextTo"/>
        <c:crossAx val="2083656831"/>
        <c:crosses val="max"/>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Hoja3!$D$3:$D$18</c:f>
              <c:strCache>
                <c:ptCount val="16"/>
                <c:pt idx="0">
                  <c:v>Arica y Prainacota</c:v>
                </c:pt>
                <c:pt idx="1">
                  <c:v>Tarapaca</c:v>
                </c:pt>
                <c:pt idx="2">
                  <c:v>Abtofagasta</c:v>
                </c:pt>
                <c:pt idx="3">
                  <c:v>Atacama</c:v>
                </c:pt>
                <c:pt idx="4">
                  <c:v>Coquimbo</c:v>
                </c:pt>
                <c:pt idx="5">
                  <c:v>Valaparaíso</c:v>
                </c:pt>
                <c:pt idx="6">
                  <c:v>Metropolitana</c:v>
                </c:pt>
                <c:pt idx="7">
                  <c:v>O'Higgins</c:v>
                </c:pt>
                <c:pt idx="8">
                  <c:v>Maule</c:v>
                </c:pt>
                <c:pt idx="9">
                  <c:v>Ñuble</c:v>
                </c:pt>
                <c:pt idx="10">
                  <c:v>Biobío</c:v>
                </c:pt>
                <c:pt idx="11">
                  <c:v>Arucanía</c:v>
                </c:pt>
                <c:pt idx="12">
                  <c:v>Los Ríos</c:v>
                </c:pt>
                <c:pt idx="13">
                  <c:v>Los Lagos</c:v>
                </c:pt>
                <c:pt idx="14">
                  <c:v>Aysén</c:v>
                </c:pt>
                <c:pt idx="15">
                  <c:v>Magallanes</c:v>
                </c:pt>
              </c:strCache>
            </c:strRef>
          </c:cat>
          <c:val>
            <c:numRef>
              <c:f>Hoja3!$E$3:$E$18</c:f>
              <c:numCache>
                <c:formatCode>0.0%</c:formatCode>
                <c:ptCount val="16"/>
                <c:pt idx="0" formatCode="0%">
                  <c:v>0.12</c:v>
                </c:pt>
                <c:pt idx="1">
                  <c:v>9.5000000000000001E-2</c:v>
                </c:pt>
                <c:pt idx="2">
                  <c:v>9.7000000000000003E-2</c:v>
                </c:pt>
                <c:pt idx="3">
                  <c:v>0.126</c:v>
                </c:pt>
                <c:pt idx="4">
                  <c:v>0.14399999999999999</c:v>
                </c:pt>
                <c:pt idx="5">
                  <c:v>0.16600000000000001</c:v>
                </c:pt>
                <c:pt idx="6">
                  <c:v>0.13200000000000001</c:v>
                </c:pt>
                <c:pt idx="7">
                  <c:v>0.15</c:v>
                </c:pt>
                <c:pt idx="8">
                  <c:v>0.152</c:v>
                </c:pt>
                <c:pt idx="9">
                  <c:v>0.16600000000000001</c:v>
                </c:pt>
                <c:pt idx="10">
                  <c:v>0.14699999999999999</c:v>
                </c:pt>
                <c:pt idx="11">
                  <c:v>0.152</c:v>
                </c:pt>
                <c:pt idx="12">
                  <c:v>0.154</c:v>
                </c:pt>
                <c:pt idx="13">
                  <c:v>0.13400000000000001</c:v>
                </c:pt>
                <c:pt idx="14">
                  <c:v>0.126</c:v>
                </c:pt>
                <c:pt idx="15">
                  <c:v>0.14499999999999999</c:v>
                </c:pt>
              </c:numCache>
            </c:numRef>
          </c:val>
          <c:extLst>
            <c:ext xmlns:c16="http://schemas.microsoft.com/office/drawing/2014/chart" uri="{C3380CC4-5D6E-409C-BE32-E72D297353CC}">
              <c16:uniqueId val="{00000000-7533-428B-84A3-692F43384993}"/>
            </c:ext>
          </c:extLst>
        </c:ser>
        <c:dLbls>
          <c:dLblPos val="outEnd"/>
          <c:showLegendKey val="0"/>
          <c:showVal val="1"/>
          <c:showCatName val="0"/>
          <c:showSerName val="0"/>
          <c:showPercent val="0"/>
          <c:showBubbleSize val="0"/>
        </c:dLbls>
        <c:gapWidth val="75"/>
        <c:axId val="2083621791"/>
        <c:axId val="2083622271"/>
      </c:barChart>
      <c:catAx>
        <c:axId val="2083621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083622271"/>
        <c:crosses val="autoZero"/>
        <c:auto val="1"/>
        <c:lblAlgn val="ctr"/>
        <c:lblOffset val="100"/>
        <c:noMultiLvlLbl val="0"/>
      </c:catAx>
      <c:valAx>
        <c:axId val="2083622271"/>
        <c:scaling>
          <c:orientation val="minMax"/>
        </c:scaling>
        <c:delete val="1"/>
        <c:axPos val="l"/>
        <c:numFmt formatCode="0%" sourceLinked="1"/>
        <c:majorTickMark val="none"/>
        <c:minorTickMark val="none"/>
        <c:tickLblPos val="nextTo"/>
        <c:crossAx val="2083621791"/>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Hoja1!$F$7</c:f>
              <c:strCache>
                <c:ptCount val="1"/>
                <c:pt idx="0">
                  <c:v>Con beneficiarios≥60 años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Hoja1!$E$8:$E$10</c:f>
              <c:strCache>
                <c:ptCount val="3"/>
                <c:pt idx="0">
                  <c:v>DS 49</c:v>
                </c:pt>
                <c:pt idx="1">
                  <c:v>DS1</c:v>
                </c:pt>
                <c:pt idx="2">
                  <c:v>DS 52</c:v>
                </c:pt>
              </c:strCache>
            </c:strRef>
          </c:cat>
          <c:val>
            <c:numRef>
              <c:f>Hoja1!$F$8:$F$10</c:f>
              <c:numCache>
                <c:formatCode>0%</c:formatCode>
                <c:ptCount val="3"/>
                <c:pt idx="0">
                  <c:v>0.12</c:v>
                </c:pt>
                <c:pt idx="1">
                  <c:v>9.3491065189178393E-2</c:v>
                </c:pt>
                <c:pt idx="2">
                  <c:v>0.04</c:v>
                </c:pt>
              </c:numCache>
            </c:numRef>
          </c:val>
          <c:extLst>
            <c:ext xmlns:c16="http://schemas.microsoft.com/office/drawing/2014/chart" uri="{C3380CC4-5D6E-409C-BE32-E72D297353CC}">
              <c16:uniqueId val="{00000000-7EB4-45EB-B5E4-BAD0F36E19DB}"/>
            </c:ext>
          </c:extLst>
        </c:ser>
        <c:ser>
          <c:idx val="1"/>
          <c:order val="1"/>
          <c:tx>
            <c:strRef>
              <c:f>Hoja1!$G$7</c:f>
              <c:strCache>
                <c:ptCount val="1"/>
                <c:pt idx="0">
                  <c:v>Con beneficiarios ≤60 años</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Hoja1!$E$8:$E$10</c:f>
              <c:strCache>
                <c:ptCount val="3"/>
                <c:pt idx="0">
                  <c:v>DS 49</c:v>
                </c:pt>
                <c:pt idx="1">
                  <c:v>DS1</c:v>
                </c:pt>
                <c:pt idx="2">
                  <c:v>DS 52</c:v>
                </c:pt>
              </c:strCache>
            </c:strRef>
          </c:cat>
          <c:val>
            <c:numRef>
              <c:f>Hoja1!$G$8:$G$10</c:f>
              <c:numCache>
                <c:formatCode>0%</c:formatCode>
                <c:ptCount val="3"/>
                <c:pt idx="0">
                  <c:v>0.88</c:v>
                </c:pt>
                <c:pt idx="1">
                  <c:v>0.90650893481082162</c:v>
                </c:pt>
                <c:pt idx="2">
                  <c:v>0.96</c:v>
                </c:pt>
              </c:numCache>
            </c:numRef>
          </c:val>
          <c:extLst>
            <c:ext xmlns:c16="http://schemas.microsoft.com/office/drawing/2014/chart" uri="{C3380CC4-5D6E-409C-BE32-E72D297353CC}">
              <c16:uniqueId val="{00000001-7EB4-45EB-B5E4-BAD0F36E19DB}"/>
            </c:ext>
          </c:extLst>
        </c:ser>
        <c:dLbls>
          <c:showLegendKey val="0"/>
          <c:showVal val="0"/>
          <c:showCatName val="0"/>
          <c:showSerName val="0"/>
          <c:showPercent val="0"/>
          <c:showBubbleSize val="0"/>
        </c:dLbls>
        <c:gapWidth val="150"/>
        <c:axId val="58306831"/>
        <c:axId val="58307791"/>
      </c:barChart>
      <c:catAx>
        <c:axId val="58306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8307791"/>
        <c:crosses val="autoZero"/>
        <c:auto val="1"/>
        <c:lblAlgn val="ctr"/>
        <c:lblOffset val="100"/>
        <c:noMultiLvlLbl val="0"/>
      </c:catAx>
      <c:valAx>
        <c:axId val="58307791"/>
        <c:scaling>
          <c:orientation val="minMax"/>
        </c:scaling>
        <c:delete val="1"/>
        <c:axPos val="l"/>
        <c:numFmt formatCode="0%" sourceLinked="1"/>
        <c:majorTickMark val="none"/>
        <c:minorTickMark val="none"/>
        <c:tickLblPos val="nextTo"/>
        <c:crossAx val="58306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solidFill>
        <a:schemeClr val="tx1"/>
      </a:solid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21_63A4F40B.xml><?xml version="1.0" encoding="utf-8"?>
<p188:cmLst xmlns:a="http://schemas.openxmlformats.org/drawingml/2006/main" xmlns:r="http://schemas.openxmlformats.org/officeDocument/2006/relationships" xmlns:p188="http://schemas.microsoft.com/office/powerpoint/2018/8/main">
  <p188:cm id="{398CB72C-9144-4E3A-82D0-151647E6DC89}" authorId="{5A6BD385-6507-C86B-B9E5-E0817001A556}" created="2025-10-17T19:25:55.923">
    <pc:sldMkLst xmlns:pc="http://schemas.microsoft.com/office/powerpoint/2013/main/command">
      <pc:docMk/>
      <pc:sldMk cId="1671754763" sldId="289"/>
    </pc:sldMkLst>
    <p188:txBody>
      <a:bodyPr/>
      <a:lstStyle/>
      <a:p>
        <a:r>
          <a:rPr lang="es-CL"/>
          <a:t>Solo pregunto… debe ir la bibliografía?</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DF276F-0F2E-41D5-A170-CD89E4FD9120}"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s-CL"/>
        </a:p>
      </dgm:t>
    </dgm:pt>
    <dgm:pt modelId="{C99DBC94-78BE-47B6-BBF9-B385B675F4E0}">
      <dgm:prSet/>
      <dgm:spPr/>
      <dgm:t>
        <a:bodyPr/>
        <a:lstStyle/>
        <a:p>
          <a:r>
            <a:rPr lang="es-CL" dirty="0"/>
            <a:t>Contexto</a:t>
          </a:r>
        </a:p>
      </dgm:t>
    </dgm:pt>
    <dgm:pt modelId="{69B8A42C-3571-44C0-BD6A-AFCB48DD6770}" type="parTrans" cxnId="{3720FB95-6F4B-41BA-9892-1E7E9B9432E3}">
      <dgm:prSet/>
      <dgm:spPr/>
      <dgm:t>
        <a:bodyPr/>
        <a:lstStyle/>
        <a:p>
          <a:endParaRPr lang="es-CL"/>
        </a:p>
      </dgm:t>
    </dgm:pt>
    <dgm:pt modelId="{8C1B55D0-2A06-42B8-AF09-D0D0B4EBF990}" type="sibTrans" cxnId="{3720FB95-6F4B-41BA-9892-1E7E9B9432E3}">
      <dgm:prSet/>
      <dgm:spPr/>
      <dgm:t>
        <a:bodyPr/>
        <a:lstStyle/>
        <a:p>
          <a:endParaRPr lang="es-CL"/>
        </a:p>
      </dgm:t>
    </dgm:pt>
    <dgm:pt modelId="{6ECB3F56-4DDF-4827-99D4-325DA1CF80AC}">
      <dgm:prSet/>
      <dgm:spPr/>
      <dgm:t>
        <a:bodyPr/>
        <a:lstStyle/>
        <a:p>
          <a:r>
            <a:rPr lang="es-CL" b="0" i="0" dirty="0"/>
            <a:t>Estrategia Metodológica</a:t>
          </a:r>
          <a:endParaRPr lang="es-CL" dirty="0"/>
        </a:p>
      </dgm:t>
    </dgm:pt>
    <dgm:pt modelId="{6852D8E3-AE30-4E2A-B5D4-079A08BB40F9}" type="parTrans" cxnId="{9E1825D5-AB01-40AE-80CB-087C4F8B55D5}">
      <dgm:prSet/>
      <dgm:spPr/>
      <dgm:t>
        <a:bodyPr/>
        <a:lstStyle/>
        <a:p>
          <a:endParaRPr lang="es-CL"/>
        </a:p>
      </dgm:t>
    </dgm:pt>
    <dgm:pt modelId="{8044CEEE-7ACC-44D0-BF07-F5ADD27148DF}" type="sibTrans" cxnId="{9E1825D5-AB01-40AE-80CB-087C4F8B55D5}">
      <dgm:prSet/>
      <dgm:spPr/>
      <dgm:t>
        <a:bodyPr/>
        <a:lstStyle/>
        <a:p>
          <a:endParaRPr lang="es-CL"/>
        </a:p>
      </dgm:t>
    </dgm:pt>
    <dgm:pt modelId="{857AB7D7-FA8F-4265-8461-77587A3EF014}">
      <dgm:prSet/>
      <dgm:spPr/>
      <dgm:t>
        <a:bodyPr/>
        <a:lstStyle/>
        <a:p>
          <a:r>
            <a:rPr lang="es-CL" b="0" i="0" dirty="0"/>
            <a:t>Resultados</a:t>
          </a:r>
          <a:endParaRPr lang="es-CL" dirty="0"/>
        </a:p>
      </dgm:t>
    </dgm:pt>
    <dgm:pt modelId="{96B3DEBB-D53A-408A-8753-FF1B1EB3CFBD}" type="parTrans" cxnId="{87E2F482-E4C2-4719-9950-0A078B999C4D}">
      <dgm:prSet/>
      <dgm:spPr/>
      <dgm:t>
        <a:bodyPr/>
        <a:lstStyle/>
        <a:p>
          <a:endParaRPr lang="es-CL"/>
        </a:p>
      </dgm:t>
    </dgm:pt>
    <dgm:pt modelId="{2E5F23AA-77C6-4E93-817A-CFA98ACD7D0A}" type="sibTrans" cxnId="{87E2F482-E4C2-4719-9950-0A078B999C4D}">
      <dgm:prSet/>
      <dgm:spPr/>
      <dgm:t>
        <a:bodyPr/>
        <a:lstStyle/>
        <a:p>
          <a:endParaRPr lang="es-CL"/>
        </a:p>
      </dgm:t>
    </dgm:pt>
    <dgm:pt modelId="{3919054D-6E55-408E-8A63-A0A039DD0AC9}">
      <dgm:prSet/>
      <dgm:spPr/>
      <dgm:t>
        <a:bodyPr/>
        <a:lstStyle/>
        <a:p>
          <a:r>
            <a:rPr lang="es-CL"/>
            <a:t>Discusión</a:t>
          </a:r>
          <a:endParaRPr lang="es-CL" dirty="0"/>
        </a:p>
      </dgm:t>
    </dgm:pt>
    <dgm:pt modelId="{56D752C1-A560-4218-971B-1046A05774F8}" type="parTrans" cxnId="{1CAB937E-C463-4DB6-BDA0-066834601345}">
      <dgm:prSet/>
      <dgm:spPr/>
      <dgm:t>
        <a:bodyPr/>
        <a:lstStyle/>
        <a:p>
          <a:endParaRPr lang="es-CL"/>
        </a:p>
      </dgm:t>
    </dgm:pt>
    <dgm:pt modelId="{26C1EAA7-EB7B-4724-8EBD-B9843373B614}" type="sibTrans" cxnId="{1CAB937E-C463-4DB6-BDA0-066834601345}">
      <dgm:prSet/>
      <dgm:spPr/>
      <dgm:t>
        <a:bodyPr/>
        <a:lstStyle/>
        <a:p>
          <a:endParaRPr lang="es-CL"/>
        </a:p>
      </dgm:t>
    </dgm:pt>
    <dgm:pt modelId="{39E687F9-AA62-4EA9-BAB0-1C5AEEE79D02}">
      <dgm:prSet/>
      <dgm:spPr/>
      <dgm:t>
        <a:bodyPr/>
        <a:lstStyle/>
        <a:p>
          <a:r>
            <a:rPr lang="es-CL"/>
            <a:t>Conclusiones</a:t>
          </a:r>
          <a:endParaRPr lang="es-CL" dirty="0"/>
        </a:p>
      </dgm:t>
    </dgm:pt>
    <dgm:pt modelId="{D80523E4-D0E2-48A3-8D83-EA011D7CCE4D}" type="parTrans" cxnId="{D3316591-C65B-40EF-9F62-40C6F58CAB16}">
      <dgm:prSet/>
      <dgm:spPr/>
      <dgm:t>
        <a:bodyPr/>
        <a:lstStyle/>
        <a:p>
          <a:endParaRPr lang="es-CL"/>
        </a:p>
      </dgm:t>
    </dgm:pt>
    <dgm:pt modelId="{2E76FCE2-B340-45B8-BE06-8C75DB5102B5}" type="sibTrans" cxnId="{D3316591-C65B-40EF-9F62-40C6F58CAB16}">
      <dgm:prSet/>
      <dgm:spPr/>
      <dgm:t>
        <a:bodyPr/>
        <a:lstStyle/>
        <a:p>
          <a:endParaRPr lang="es-CL"/>
        </a:p>
      </dgm:t>
    </dgm:pt>
    <dgm:pt modelId="{11A8486E-0FF6-4C3C-847C-A33A1568A532}">
      <dgm:prSet/>
      <dgm:spPr/>
      <dgm:t>
        <a:bodyPr/>
        <a:lstStyle/>
        <a:p>
          <a:r>
            <a:rPr lang="es-CL" dirty="0"/>
            <a:t>Marco Referencial</a:t>
          </a:r>
        </a:p>
      </dgm:t>
    </dgm:pt>
    <dgm:pt modelId="{C2284F08-09CA-4747-A526-EFF7F950EFC9}" type="parTrans" cxnId="{AEAE99FC-CD18-4D45-A5D1-BE903BB2EC0C}">
      <dgm:prSet/>
      <dgm:spPr/>
    </dgm:pt>
    <dgm:pt modelId="{B94FFD00-5D21-40B5-A96F-785157807721}" type="sibTrans" cxnId="{AEAE99FC-CD18-4D45-A5D1-BE903BB2EC0C}">
      <dgm:prSet/>
      <dgm:spPr/>
    </dgm:pt>
    <dgm:pt modelId="{2ECE8581-BEE7-4B70-9AE9-7CD1D1C4007F}" type="pres">
      <dgm:prSet presAssocID="{FEDF276F-0F2E-41D5-A170-CD89E4FD9120}" presName="vert0" presStyleCnt="0">
        <dgm:presLayoutVars>
          <dgm:dir/>
          <dgm:animOne val="branch"/>
          <dgm:animLvl val="lvl"/>
        </dgm:presLayoutVars>
      </dgm:prSet>
      <dgm:spPr/>
    </dgm:pt>
    <dgm:pt modelId="{55E97E29-4283-46AB-95CC-21B17DD40B7D}" type="pres">
      <dgm:prSet presAssocID="{C99DBC94-78BE-47B6-BBF9-B385B675F4E0}" presName="thickLine" presStyleLbl="alignNode1" presStyleIdx="0" presStyleCnt="6"/>
      <dgm:spPr/>
    </dgm:pt>
    <dgm:pt modelId="{F31944B8-9554-40C6-9255-F4D3DD69675D}" type="pres">
      <dgm:prSet presAssocID="{C99DBC94-78BE-47B6-BBF9-B385B675F4E0}" presName="horz1" presStyleCnt="0"/>
      <dgm:spPr/>
    </dgm:pt>
    <dgm:pt modelId="{60BC0953-770C-4555-A8B3-163EF4E087C6}" type="pres">
      <dgm:prSet presAssocID="{C99DBC94-78BE-47B6-BBF9-B385B675F4E0}" presName="tx1" presStyleLbl="revTx" presStyleIdx="0" presStyleCnt="6"/>
      <dgm:spPr/>
    </dgm:pt>
    <dgm:pt modelId="{27B9AD9B-C43C-4083-AB05-8CBF6753FA99}" type="pres">
      <dgm:prSet presAssocID="{C99DBC94-78BE-47B6-BBF9-B385B675F4E0}" presName="vert1" presStyleCnt="0"/>
      <dgm:spPr/>
    </dgm:pt>
    <dgm:pt modelId="{3727F671-47D8-4E1C-8E8C-D74CA042DB7A}" type="pres">
      <dgm:prSet presAssocID="{11A8486E-0FF6-4C3C-847C-A33A1568A532}" presName="thickLine" presStyleLbl="alignNode1" presStyleIdx="1" presStyleCnt="6"/>
      <dgm:spPr/>
    </dgm:pt>
    <dgm:pt modelId="{A31134AC-905F-44FB-8A6F-D562ACDD4C1F}" type="pres">
      <dgm:prSet presAssocID="{11A8486E-0FF6-4C3C-847C-A33A1568A532}" presName="horz1" presStyleCnt="0"/>
      <dgm:spPr/>
    </dgm:pt>
    <dgm:pt modelId="{95584106-1B46-41AE-8694-C226F7D79985}" type="pres">
      <dgm:prSet presAssocID="{11A8486E-0FF6-4C3C-847C-A33A1568A532}" presName="tx1" presStyleLbl="revTx" presStyleIdx="1" presStyleCnt="6"/>
      <dgm:spPr/>
    </dgm:pt>
    <dgm:pt modelId="{8C692510-94F7-4528-ADE2-C946FCCE2BD7}" type="pres">
      <dgm:prSet presAssocID="{11A8486E-0FF6-4C3C-847C-A33A1568A532}" presName="vert1" presStyleCnt="0"/>
      <dgm:spPr/>
    </dgm:pt>
    <dgm:pt modelId="{55F213D6-C2BA-4162-8042-7472E0945E06}" type="pres">
      <dgm:prSet presAssocID="{6ECB3F56-4DDF-4827-99D4-325DA1CF80AC}" presName="thickLine" presStyleLbl="alignNode1" presStyleIdx="2" presStyleCnt="6"/>
      <dgm:spPr/>
    </dgm:pt>
    <dgm:pt modelId="{BF47CC32-D45B-4C35-A8A7-678D9F750CE4}" type="pres">
      <dgm:prSet presAssocID="{6ECB3F56-4DDF-4827-99D4-325DA1CF80AC}" presName="horz1" presStyleCnt="0"/>
      <dgm:spPr/>
    </dgm:pt>
    <dgm:pt modelId="{36FBEC7F-C984-4D4C-86C1-FD3589A8AFDC}" type="pres">
      <dgm:prSet presAssocID="{6ECB3F56-4DDF-4827-99D4-325DA1CF80AC}" presName="tx1" presStyleLbl="revTx" presStyleIdx="2" presStyleCnt="6"/>
      <dgm:spPr/>
    </dgm:pt>
    <dgm:pt modelId="{A048218B-F3FF-4066-9872-DD4E95EA0389}" type="pres">
      <dgm:prSet presAssocID="{6ECB3F56-4DDF-4827-99D4-325DA1CF80AC}" presName="vert1" presStyleCnt="0"/>
      <dgm:spPr/>
    </dgm:pt>
    <dgm:pt modelId="{94ACF5E0-8E3D-48E8-A805-3C012589CC86}" type="pres">
      <dgm:prSet presAssocID="{857AB7D7-FA8F-4265-8461-77587A3EF014}" presName="thickLine" presStyleLbl="alignNode1" presStyleIdx="3" presStyleCnt="6"/>
      <dgm:spPr/>
    </dgm:pt>
    <dgm:pt modelId="{2FC4FE34-D38B-4DC1-8144-8930D87DA593}" type="pres">
      <dgm:prSet presAssocID="{857AB7D7-FA8F-4265-8461-77587A3EF014}" presName="horz1" presStyleCnt="0"/>
      <dgm:spPr/>
    </dgm:pt>
    <dgm:pt modelId="{61705D12-3C82-42BD-86D7-90943BD8020A}" type="pres">
      <dgm:prSet presAssocID="{857AB7D7-FA8F-4265-8461-77587A3EF014}" presName="tx1" presStyleLbl="revTx" presStyleIdx="3" presStyleCnt="6"/>
      <dgm:spPr/>
    </dgm:pt>
    <dgm:pt modelId="{713BB191-5C53-4E0F-898F-4EEDE89B70FB}" type="pres">
      <dgm:prSet presAssocID="{857AB7D7-FA8F-4265-8461-77587A3EF014}" presName="vert1" presStyleCnt="0"/>
      <dgm:spPr/>
    </dgm:pt>
    <dgm:pt modelId="{2C76C5C2-0A95-4016-B94E-CE79A49DC2E4}" type="pres">
      <dgm:prSet presAssocID="{3919054D-6E55-408E-8A63-A0A039DD0AC9}" presName="thickLine" presStyleLbl="alignNode1" presStyleIdx="4" presStyleCnt="6"/>
      <dgm:spPr/>
    </dgm:pt>
    <dgm:pt modelId="{95DB5000-D539-4914-BAAD-41640C885F08}" type="pres">
      <dgm:prSet presAssocID="{3919054D-6E55-408E-8A63-A0A039DD0AC9}" presName="horz1" presStyleCnt="0"/>
      <dgm:spPr/>
    </dgm:pt>
    <dgm:pt modelId="{C85D1F67-6AF2-4E54-841B-784FA30CA6FD}" type="pres">
      <dgm:prSet presAssocID="{3919054D-6E55-408E-8A63-A0A039DD0AC9}" presName="tx1" presStyleLbl="revTx" presStyleIdx="4" presStyleCnt="6"/>
      <dgm:spPr/>
    </dgm:pt>
    <dgm:pt modelId="{0DA7E03C-EE60-4079-A9F5-BEE44641E7E9}" type="pres">
      <dgm:prSet presAssocID="{3919054D-6E55-408E-8A63-A0A039DD0AC9}" presName="vert1" presStyleCnt="0"/>
      <dgm:spPr/>
    </dgm:pt>
    <dgm:pt modelId="{A5C3D9BC-DE50-450C-BE04-C353184EED95}" type="pres">
      <dgm:prSet presAssocID="{39E687F9-AA62-4EA9-BAB0-1C5AEEE79D02}" presName="thickLine" presStyleLbl="alignNode1" presStyleIdx="5" presStyleCnt="6"/>
      <dgm:spPr/>
    </dgm:pt>
    <dgm:pt modelId="{7F408C02-368E-4EC2-87E2-D73E61708B6E}" type="pres">
      <dgm:prSet presAssocID="{39E687F9-AA62-4EA9-BAB0-1C5AEEE79D02}" presName="horz1" presStyleCnt="0"/>
      <dgm:spPr/>
    </dgm:pt>
    <dgm:pt modelId="{FB55CC0A-A896-44A1-BB2C-1F905284DE94}" type="pres">
      <dgm:prSet presAssocID="{39E687F9-AA62-4EA9-BAB0-1C5AEEE79D02}" presName="tx1" presStyleLbl="revTx" presStyleIdx="5" presStyleCnt="6"/>
      <dgm:spPr/>
    </dgm:pt>
    <dgm:pt modelId="{BE825093-E0BA-4C72-B43D-1D5F487EE699}" type="pres">
      <dgm:prSet presAssocID="{39E687F9-AA62-4EA9-BAB0-1C5AEEE79D02}" presName="vert1" presStyleCnt="0"/>
      <dgm:spPr/>
    </dgm:pt>
  </dgm:ptLst>
  <dgm:cxnLst>
    <dgm:cxn modelId="{186C472F-C8EF-4F16-A4D3-335DC52C2878}" type="presOf" srcId="{3919054D-6E55-408E-8A63-A0A039DD0AC9}" destId="{C85D1F67-6AF2-4E54-841B-784FA30CA6FD}" srcOrd="0" destOrd="0" presId="urn:microsoft.com/office/officeart/2008/layout/LinedList"/>
    <dgm:cxn modelId="{E7FCFD40-8ED9-469E-8B22-59E0592E1B89}" type="presOf" srcId="{FEDF276F-0F2E-41D5-A170-CD89E4FD9120}" destId="{2ECE8581-BEE7-4B70-9AE9-7CD1D1C4007F}" srcOrd="0" destOrd="0" presId="urn:microsoft.com/office/officeart/2008/layout/LinedList"/>
    <dgm:cxn modelId="{DCD0D15B-FEEB-418D-B50D-04C3525D86BA}" type="presOf" srcId="{C99DBC94-78BE-47B6-BBF9-B385B675F4E0}" destId="{60BC0953-770C-4555-A8B3-163EF4E087C6}" srcOrd="0" destOrd="0" presId="urn:microsoft.com/office/officeart/2008/layout/LinedList"/>
    <dgm:cxn modelId="{ED1DB073-2E82-43E3-A099-056EBEACC4EC}" type="presOf" srcId="{39E687F9-AA62-4EA9-BAB0-1C5AEEE79D02}" destId="{FB55CC0A-A896-44A1-BB2C-1F905284DE94}" srcOrd="0" destOrd="0" presId="urn:microsoft.com/office/officeart/2008/layout/LinedList"/>
    <dgm:cxn modelId="{1CAB937E-C463-4DB6-BDA0-066834601345}" srcId="{FEDF276F-0F2E-41D5-A170-CD89E4FD9120}" destId="{3919054D-6E55-408E-8A63-A0A039DD0AC9}" srcOrd="4" destOrd="0" parTransId="{56D752C1-A560-4218-971B-1046A05774F8}" sibTransId="{26C1EAA7-EB7B-4724-8EBD-B9843373B614}"/>
    <dgm:cxn modelId="{87E2F482-E4C2-4719-9950-0A078B999C4D}" srcId="{FEDF276F-0F2E-41D5-A170-CD89E4FD9120}" destId="{857AB7D7-FA8F-4265-8461-77587A3EF014}" srcOrd="3" destOrd="0" parTransId="{96B3DEBB-D53A-408A-8753-FF1B1EB3CFBD}" sibTransId="{2E5F23AA-77C6-4E93-817A-CFA98ACD7D0A}"/>
    <dgm:cxn modelId="{5E0CD583-2798-483A-A724-1287B503BF98}" type="presOf" srcId="{857AB7D7-FA8F-4265-8461-77587A3EF014}" destId="{61705D12-3C82-42BD-86D7-90943BD8020A}" srcOrd="0" destOrd="0" presId="urn:microsoft.com/office/officeart/2008/layout/LinedList"/>
    <dgm:cxn modelId="{B2651591-E67F-4A20-950B-45A664E6E60C}" type="presOf" srcId="{6ECB3F56-4DDF-4827-99D4-325DA1CF80AC}" destId="{36FBEC7F-C984-4D4C-86C1-FD3589A8AFDC}" srcOrd="0" destOrd="0" presId="urn:microsoft.com/office/officeart/2008/layout/LinedList"/>
    <dgm:cxn modelId="{D3316591-C65B-40EF-9F62-40C6F58CAB16}" srcId="{FEDF276F-0F2E-41D5-A170-CD89E4FD9120}" destId="{39E687F9-AA62-4EA9-BAB0-1C5AEEE79D02}" srcOrd="5" destOrd="0" parTransId="{D80523E4-D0E2-48A3-8D83-EA011D7CCE4D}" sibTransId="{2E76FCE2-B340-45B8-BE06-8C75DB5102B5}"/>
    <dgm:cxn modelId="{3720FB95-6F4B-41BA-9892-1E7E9B9432E3}" srcId="{FEDF276F-0F2E-41D5-A170-CD89E4FD9120}" destId="{C99DBC94-78BE-47B6-BBF9-B385B675F4E0}" srcOrd="0" destOrd="0" parTransId="{69B8A42C-3571-44C0-BD6A-AFCB48DD6770}" sibTransId="{8C1B55D0-2A06-42B8-AF09-D0D0B4EBF990}"/>
    <dgm:cxn modelId="{9E1825D5-AB01-40AE-80CB-087C4F8B55D5}" srcId="{FEDF276F-0F2E-41D5-A170-CD89E4FD9120}" destId="{6ECB3F56-4DDF-4827-99D4-325DA1CF80AC}" srcOrd="2" destOrd="0" parTransId="{6852D8E3-AE30-4E2A-B5D4-079A08BB40F9}" sibTransId="{8044CEEE-7ACC-44D0-BF07-F5ADD27148DF}"/>
    <dgm:cxn modelId="{61AFAED8-1302-4CF5-879A-5E1DD4F2D17D}" type="presOf" srcId="{11A8486E-0FF6-4C3C-847C-A33A1568A532}" destId="{95584106-1B46-41AE-8694-C226F7D79985}" srcOrd="0" destOrd="0" presId="urn:microsoft.com/office/officeart/2008/layout/LinedList"/>
    <dgm:cxn modelId="{AEAE99FC-CD18-4D45-A5D1-BE903BB2EC0C}" srcId="{FEDF276F-0F2E-41D5-A170-CD89E4FD9120}" destId="{11A8486E-0FF6-4C3C-847C-A33A1568A532}" srcOrd="1" destOrd="0" parTransId="{C2284F08-09CA-4747-A526-EFF7F950EFC9}" sibTransId="{B94FFD00-5D21-40B5-A96F-785157807721}"/>
    <dgm:cxn modelId="{441C6375-ECE5-46A1-848A-E98998F764B8}" type="presParOf" srcId="{2ECE8581-BEE7-4B70-9AE9-7CD1D1C4007F}" destId="{55E97E29-4283-46AB-95CC-21B17DD40B7D}" srcOrd="0" destOrd="0" presId="urn:microsoft.com/office/officeart/2008/layout/LinedList"/>
    <dgm:cxn modelId="{34E0A71A-2E42-4AA0-9853-30829E97FF6C}" type="presParOf" srcId="{2ECE8581-BEE7-4B70-9AE9-7CD1D1C4007F}" destId="{F31944B8-9554-40C6-9255-F4D3DD69675D}" srcOrd="1" destOrd="0" presId="urn:microsoft.com/office/officeart/2008/layout/LinedList"/>
    <dgm:cxn modelId="{6B0A7771-AA9B-4FD4-9245-7A40C4BD9F19}" type="presParOf" srcId="{F31944B8-9554-40C6-9255-F4D3DD69675D}" destId="{60BC0953-770C-4555-A8B3-163EF4E087C6}" srcOrd="0" destOrd="0" presId="urn:microsoft.com/office/officeart/2008/layout/LinedList"/>
    <dgm:cxn modelId="{DADB1FD1-E971-4DD1-92CB-A00AE4E00812}" type="presParOf" srcId="{F31944B8-9554-40C6-9255-F4D3DD69675D}" destId="{27B9AD9B-C43C-4083-AB05-8CBF6753FA99}" srcOrd="1" destOrd="0" presId="urn:microsoft.com/office/officeart/2008/layout/LinedList"/>
    <dgm:cxn modelId="{BE983D2F-2F12-4189-A3DB-5C7C399776AE}" type="presParOf" srcId="{2ECE8581-BEE7-4B70-9AE9-7CD1D1C4007F}" destId="{3727F671-47D8-4E1C-8E8C-D74CA042DB7A}" srcOrd="2" destOrd="0" presId="urn:microsoft.com/office/officeart/2008/layout/LinedList"/>
    <dgm:cxn modelId="{71EA2405-F8BB-4BC4-A0B1-E2CBFC85805C}" type="presParOf" srcId="{2ECE8581-BEE7-4B70-9AE9-7CD1D1C4007F}" destId="{A31134AC-905F-44FB-8A6F-D562ACDD4C1F}" srcOrd="3" destOrd="0" presId="urn:microsoft.com/office/officeart/2008/layout/LinedList"/>
    <dgm:cxn modelId="{65504072-AD21-42D9-A46C-D3FA439C9824}" type="presParOf" srcId="{A31134AC-905F-44FB-8A6F-D562ACDD4C1F}" destId="{95584106-1B46-41AE-8694-C226F7D79985}" srcOrd="0" destOrd="0" presId="urn:microsoft.com/office/officeart/2008/layout/LinedList"/>
    <dgm:cxn modelId="{C536623F-C047-4B48-962C-27D6692ADC54}" type="presParOf" srcId="{A31134AC-905F-44FB-8A6F-D562ACDD4C1F}" destId="{8C692510-94F7-4528-ADE2-C946FCCE2BD7}" srcOrd="1" destOrd="0" presId="urn:microsoft.com/office/officeart/2008/layout/LinedList"/>
    <dgm:cxn modelId="{47A83C9C-D7BB-43AA-9D99-F62BF54B9D57}" type="presParOf" srcId="{2ECE8581-BEE7-4B70-9AE9-7CD1D1C4007F}" destId="{55F213D6-C2BA-4162-8042-7472E0945E06}" srcOrd="4" destOrd="0" presId="urn:microsoft.com/office/officeart/2008/layout/LinedList"/>
    <dgm:cxn modelId="{113C6F06-135F-4964-B692-8AB0BFD5F8E5}" type="presParOf" srcId="{2ECE8581-BEE7-4B70-9AE9-7CD1D1C4007F}" destId="{BF47CC32-D45B-4C35-A8A7-678D9F750CE4}" srcOrd="5" destOrd="0" presId="urn:microsoft.com/office/officeart/2008/layout/LinedList"/>
    <dgm:cxn modelId="{C8D51C4F-5856-4754-AFE1-97FA11C24D62}" type="presParOf" srcId="{BF47CC32-D45B-4C35-A8A7-678D9F750CE4}" destId="{36FBEC7F-C984-4D4C-86C1-FD3589A8AFDC}" srcOrd="0" destOrd="0" presId="urn:microsoft.com/office/officeart/2008/layout/LinedList"/>
    <dgm:cxn modelId="{C9628C31-1C52-4249-9780-EC911B0189ED}" type="presParOf" srcId="{BF47CC32-D45B-4C35-A8A7-678D9F750CE4}" destId="{A048218B-F3FF-4066-9872-DD4E95EA0389}" srcOrd="1" destOrd="0" presId="urn:microsoft.com/office/officeart/2008/layout/LinedList"/>
    <dgm:cxn modelId="{28F957CF-4F22-4C2D-8929-D0831D1FF72D}" type="presParOf" srcId="{2ECE8581-BEE7-4B70-9AE9-7CD1D1C4007F}" destId="{94ACF5E0-8E3D-48E8-A805-3C012589CC86}" srcOrd="6" destOrd="0" presId="urn:microsoft.com/office/officeart/2008/layout/LinedList"/>
    <dgm:cxn modelId="{D1346F70-B7F2-4E03-A9B0-6DAA33B428E5}" type="presParOf" srcId="{2ECE8581-BEE7-4B70-9AE9-7CD1D1C4007F}" destId="{2FC4FE34-D38B-4DC1-8144-8930D87DA593}" srcOrd="7" destOrd="0" presId="urn:microsoft.com/office/officeart/2008/layout/LinedList"/>
    <dgm:cxn modelId="{2FFC3F43-472D-42FC-B47D-FE4A17517B6A}" type="presParOf" srcId="{2FC4FE34-D38B-4DC1-8144-8930D87DA593}" destId="{61705D12-3C82-42BD-86D7-90943BD8020A}" srcOrd="0" destOrd="0" presId="urn:microsoft.com/office/officeart/2008/layout/LinedList"/>
    <dgm:cxn modelId="{A78DEFB3-E73E-4817-ADD0-144690133963}" type="presParOf" srcId="{2FC4FE34-D38B-4DC1-8144-8930D87DA593}" destId="{713BB191-5C53-4E0F-898F-4EEDE89B70FB}" srcOrd="1" destOrd="0" presId="urn:microsoft.com/office/officeart/2008/layout/LinedList"/>
    <dgm:cxn modelId="{45C50010-D4D4-488A-B86F-28BD87D379DD}" type="presParOf" srcId="{2ECE8581-BEE7-4B70-9AE9-7CD1D1C4007F}" destId="{2C76C5C2-0A95-4016-B94E-CE79A49DC2E4}" srcOrd="8" destOrd="0" presId="urn:microsoft.com/office/officeart/2008/layout/LinedList"/>
    <dgm:cxn modelId="{7EA4B93A-B88B-4687-9629-204121D529CD}" type="presParOf" srcId="{2ECE8581-BEE7-4B70-9AE9-7CD1D1C4007F}" destId="{95DB5000-D539-4914-BAAD-41640C885F08}" srcOrd="9" destOrd="0" presId="urn:microsoft.com/office/officeart/2008/layout/LinedList"/>
    <dgm:cxn modelId="{0BEBE049-F451-49DB-893D-1049EBA0C5E1}" type="presParOf" srcId="{95DB5000-D539-4914-BAAD-41640C885F08}" destId="{C85D1F67-6AF2-4E54-841B-784FA30CA6FD}" srcOrd="0" destOrd="0" presId="urn:microsoft.com/office/officeart/2008/layout/LinedList"/>
    <dgm:cxn modelId="{CEAC1577-1A95-48A7-A4DC-82658875CEE1}" type="presParOf" srcId="{95DB5000-D539-4914-BAAD-41640C885F08}" destId="{0DA7E03C-EE60-4079-A9F5-BEE44641E7E9}" srcOrd="1" destOrd="0" presId="urn:microsoft.com/office/officeart/2008/layout/LinedList"/>
    <dgm:cxn modelId="{689E1D1A-92C2-4AD4-88EE-077307D9990D}" type="presParOf" srcId="{2ECE8581-BEE7-4B70-9AE9-7CD1D1C4007F}" destId="{A5C3D9BC-DE50-450C-BE04-C353184EED95}" srcOrd="10" destOrd="0" presId="urn:microsoft.com/office/officeart/2008/layout/LinedList"/>
    <dgm:cxn modelId="{3CCAAA4B-18E7-4162-B518-772782044C97}" type="presParOf" srcId="{2ECE8581-BEE7-4B70-9AE9-7CD1D1C4007F}" destId="{7F408C02-368E-4EC2-87E2-D73E61708B6E}" srcOrd="11" destOrd="0" presId="urn:microsoft.com/office/officeart/2008/layout/LinedList"/>
    <dgm:cxn modelId="{7C8F64FB-F50C-46D1-BB6D-4DFDD0FF2CF2}" type="presParOf" srcId="{7F408C02-368E-4EC2-87E2-D73E61708B6E}" destId="{FB55CC0A-A896-44A1-BB2C-1F905284DE94}" srcOrd="0" destOrd="0" presId="urn:microsoft.com/office/officeart/2008/layout/LinedList"/>
    <dgm:cxn modelId="{352BEA3A-7E8B-4800-A344-385AC69D6F41}" type="presParOf" srcId="{7F408C02-368E-4EC2-87E2-D73E61708B6E}" destId="{BE825093-E0BA-4C72-B43D-1D5F487EE69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D42CF0-8F87-4919-8BC1-E2D8CBB4C896}" type="doc">
      <dgm:prSet loTypeId="urn:microsoft.com/office/officeart/2008/layout/TitlePictureLineup" loCatId="picture" qsTypeId="urn:microsoft.com/office/officeart/2005/8/quickstyle/simple1" qsCatId="simple" csTypeId="urn:microsoft.com/office/officeart/2005/8/colors/accent1_1" csCatId="accent1" phldr="1"/>
      <dgm:spPr/>
      <dgm:t>
        <a:bodyPr/>
        <a:lstStyle/>
        <a:p>
          <a:endParaRPr lang="es-CL"/>
        </a:p>
      </dgm:t>
    </dgm:pt>
    <dgm:pt modelId="{0992B179-69EE-4951-A38E-2A88B49F3B32}">
      <dgm:prSet phldrT="[Texto]" phldr="0"/>
      <dgm:spPr/>
      <dgm:t>
        <a:bodyPr/>
        <a:lstStyle/>
        <a:p>
          <a:r>
            <a:rPr lang="es-CL"/>
            <a:t>Envejecimiento de la población</a:t>
          </a:r>
        </a:p>
      </dgm:t>
    </dgm:pt>
    <dgm:pt modelId="{211B7AEC-48DF-402A-B0DD-0EB136039BB8}" type="parTrans" cxnId="{619173D3-4B71-4DF4-A4AF-88D7C5D40ACF}">
      <dgm:prSet/>
      <dgm:spPr/>
      <dgm:t>
        <a:bodyPr/>
        <a:lstStyle/>
        <a:p>
          <a:endParaRPr lang="es-CL"/>
        </a:p>
      </dgm:t>
    </dgm:pt>
    <dgm:pt modelId="{79A5BD67-7E74-4E64-AE3B-9210573BF552}" type="sibTrans" cxnId="{619173D3-4B71-4DF4-A4AF-88D7C5D40ACF}">
      <dgm:prSet/>
      <dgm:spPr/>
      <dgm:t>
        <a:bodyPr/>
        <a:lstStyle/>
        <a:p>
          <a:endParaRPr lang="es-CL"/>
        </a:p>
      </dgm:t>
    </dgm:pt>
    <dgm:pt modelId="{BD7B99E4-E14D-4E61-881D-2EE428E2959E}">
      <dgm:prSet phldrT="[Texto]" phldr="0"/>
      <dgm:spPr/>
      <dgm:t>
        <a:bodyPr/>
        <a:lstStyle/>
        <a:p>
          <a:r>
            <a:rPr lang="es-CL" dirty="0"/>
            <a:t>Políticas Habitacionales y Urbanas</a:t>
          </a:r>
        </a:p>
      </dgm:t>
    </dgm:pt>
    <dgm:pt modelId="{C9D0AE17-928F-4C96-B224-AB0E060AD476}" type="parTrans" cxnId="{8952587E-43A0-4FC8-BD79-3316EE86C55F}">
      <dgm:prSet/>
      <dgm:spPr/>
      <dgm:t>
        <a:bodyPr/>
        <a:lstStyle/>
        <a:p>
          <a:endParaRPr lang="es-CL"/>
        </a:p>
      </dgm:t>
    </dgm:pt>
    <dgm:pt modelId="{07B23A05-CD93-4517-AF01-6AE31FFB4A40}" type="sibTrans" cxnId="{8952587E-43A0-4FC8-BD79-3316EE86C55F}">
      <dgm:prSet/>
      <dgm:spPr/>
      <dgm:t>
        <a:bodyPr/>
        <a:lstStyle/>
        <a:p>
          <a:endParaRPr lang="es-CL"/>
        </a:p>
      </dgm:t>
    </dgm:pt>
    <dgm:pt modelId="{9181141D-7FA4-4ACA-A3C6-41DEFAB933F4}">
      <dgm:prSet phldrT="[Texto]" phldr="0"/>
      <dgm:spPr/>
      <dgm:t>
        <a:bodyPr/>
        <a:lstStyle/>
        <a:p>
          <a:r>
            <a:rPr lang="es-CL" dirty="0"/>
            <a:t>Enfoque de cuidados</a:t>
          </a:r>
        </a:p>
      </dgm:t>
    </dgm:pt>
    <dgm:pt modelId="{E0F4E1A2-66C8-4886-9B66-EFA49BDC02AE}" type="parTrans" cxnId="{FDFDF8A8-7FB1-436D-A4EC-39F32351AF54}">
      <dgm:prSet/>
      <dgm:spPr/>
      <dgm:t>
        <a:bodyPr/>
        <a:lstStyle/>
        <a:p>
          <a:endParaRPr lang="es-CL"/>
        </a:p>
      </dgm:t>
    </dgm:pt>
    <dgm:pt modelId="{858B4857-A5EA-463D-A7F7-4AAF0622716B}" type="sibTrans" cxnId="{FDFDF8A8-7FB1-436D-A4EC-39F32351AF54}">
      <dgm:prSet/>
      <dgm:spPr/>
      <dgm:t>
        <a:bodyPr/>
        <a:lstStyle/>
        <a:p>
          <a:endParaRPr lang="es-CL"/>
        </a:p>
      </dgm:t>
    </dgm:pt>
    <dgm:pt modelId="{11403CFD-E962-4459-8F26-4C80AA2B65FA}">
      <dgm:prSet custT="1"/>
      <dgm:spPr/>
      <dgm:t>
        <a:bodyPr/>
        <a:lstStyle/>
        <a:p>
          <a:pPr>
            <a:buFont typeface="Arial" panose="020B0604020202020204" pitchFamily="34" charset="0"/>
            <a:buNone/>
          </a:pPr>
          <a:r>
            <a:rPr lang="es-ES" sz="1100" dirty="0">
              <a:solidFill>
                <a:schemeClr val="tx1"/>
              </a:solidFill>
              <a:latin typeface="Montserrat" pitchFamily="2" charset="77"/>
              <a:ea typeface="Roboto" panose="02000000000000000000" pitchFamily="2" charset="0"/>
              <a:cs typeface="Roboto" panose="02000000000000000000" pitchFamily="2" charset="0"/>
            </a:rPr>
            <a:t>  Las sociedades envejecidas enfrentan mayores demandas en protección social, salud, cuidados y entornos inclusivos (CEPAL, 2022). </a:t>
          </a:r>
          <a:endParaRPr lang="es-CL" sz="1100" dirty="0"/>
        </a:p>
      </dgm:t>
    </dgm:pt>
    <dgm:pt modelId="{15BDA21A-3EB4-4FE1-BA6A-625E4C6FF304}" type="parTrans" cxnId="{87DD43FC-03CB-46B5-BD31-098F57DA96E1}">
      <dgm:prSet/>
      <dgm:spPr/>
      <dgm:t>
        <a:bodyPr/>
        <a:lstStyle/>
        <a:p>
          <a:endParaRPr lang="es-CL"/>
        </a:p>
      </dgm:t>
    </dgm:pt>
    <dgm:pt modelId="{C7C50844-9CA5-4522-B5F8-F50812B69B94}" type="sibTrans" cxnId="{87DD43FC-03CB-46B5-BD31-098F57DA96E1}">
      <dgm:prSet/>
      <dgm:spPr/>
      <dgm:t>
        <a:bodyPr/>
        <a:lstStyle/>
        <a:p>
          <a:endParaRPr lang="es-CL"/>
        </a:p>
      </dgm:t>
    </dgm:pt>
    <dgm:pt modelId="{99FAC89C-50C9-4677-9F68-109D028F60B6}">
      <dgm:prSet custT="1"/>
      <dgm:spPr/>
      <dgm:t>
        <a:bodyPr/>
        <a:lstStyle/>
        <a:p>
          <a:pPr>
            <a:buFont typeface="Arial" panose="020B0604020202020204" pitchFamily="34" charset="0"/>
            <a:buNone/>
          </a:pPr>
          <a:r>
            <a:rPr lang="es-ES" sz="1100" dirty="0">
              <a:solidFill>
                <a:schemeClr val="tx1"/>
              </a:solidFill>
              <a:latin typeface="Montserrat" pitchFamily="2" charset="77"/>
              <a:ea typeface="Roboto" panose="02000000000000000000" pitchFamily="2" charset="0"/>
              <a:cs typeface="Roboto" panose="02000000000000000000" pitchFamily="2" charset="0"/>
            </a:rPr>
            <a:t>  Resalta el valor de las tareas de cuidado como base del bienestar social e insta a incorporarlas en la planificación urbana., busca crear entornos que atiendan las necesidades de todas las edades y condiciones.</a:t>
          </a:r>
          <a:endParaRPr lang="es-CL" sz="1100" dirty="0"/>
        </a:p>
      </dgm:t>
    </dgm:pt>
    <dgm:pt modelId="{822990B9-CFB4-4EF7-AF6B-976294A567C0}" type="parTrans" cxnId="{C99E747D-123A-4DF7-8435-534C83B8D95F}">
      <dgm:prSet/>
      <dgm:spPr/>
      <dgm:t>
        <a:bodyPr/>
        <a:lstStyle/>
        <a:p>
          <a:endParaRPr lang="es-CL"/>
        </a:p>
      </dgm:t>
    </dgm:pt>
    <dgm:pt modelId="{BE6DA883-93D1-4E46-A732-C0CB7CA5D171}" type="sibTrans" cxnId="{C99E747D-123A-4DF7-8435-534C83B8D95F}">
      <dgm:prSet/>
      <dgm:spPr/>
      <dgm:t>
        <a:bodyPr/>
        <a:lstStyle/>
        <a:p>
          <a:endParaRPr lang="es-CL"/>
        </a:p>
      </dgm:t>
    </dgm:pt>
    <dgm:pt modelId="{169177B5-31FD-4130-A218-B5BDAF5AD92F}">
      <dgm:prSet custT="1"/>
      <dgm:spPr/>
      <dgm:t>
        <a:bodyPr/>
        <a:lstStyle/>
        <a:p>
          <a:pPr>
            <a:buFont typeface="Arial" panose="020B0604020202020204" pitchFamily="34" charset="0"/>
            <a:buNone/>
          </a:pPr>
          <a:r>
            <a:rPr lang="es-ES" sz="1100" dirty="0">
              <a:solidFill>
                <a:schemeClr val="tx1"/>
              </a:solidFill>
              <a:latin typeface="Montserrat" pitchFamily="2" charset="77"/>
              <a:ea typeface="Roboto" panose="02000000000000000000" pitchFamily="2" charset="0"/>
              <a:cs typeface="Roboto" panose="02000000000000000000" pitchFamily="2" charset="0"/>
            </a:rPr>
            <a:t>  Aplicarlo en las políticas habitacionales y urbanas implica diseñar viviendas y entornos flexibles, adaptados a las distintas etapas y situaciones de las personas (Buckingham, 2011).</a:t>
          </a:r>
          <a:endParaRPr lang="es-CL" sz="1100" dirty="0"/>
        </a:p>
      </dgm:t>
    </dgm:pt>
    <dgm:pt modelId="{AB1EEEC3-08F8-4977-A460-7E793C638409}" type="parTrans" cxnId="{FCA852DF-A572-4ACB-8439-B60F32C7F738}">
      <dgm:prSet/>
      <dgm:spPr/>
      <dgm:t>
        <a:bodyPr/>
        <a:lstStyle/>
        <a:p>
          <a:endParaRPr lang="es-CL"/>
        </a:p>
      </dgm:t>
    </dgm:pt>
    <dgm:pt modelId="{F2169619-7901-4E3D-B461-0DF1B378CA61}" type="sibTrans" cxnId="{FCA852DF-A572-4ACB-8439-B60F32C7F738}">
      <dgm:prSet/>
      <dgm:spPr/>
      <dgm:t>
        <a:bodyPr/>
        <a:lstStyle/>
        <a:p>
          <a:endParaRPr lang="es-CL"/>
        </a:p>
      </dgm:t>
    </dgm:pt>
    <dgm:pt modelId="{5759DA10-5D87-4EB5-839A-812B58B30840}">
      <dgm:prSet phldrT="[Texto]" phldr="0"/>
      <dgm:spPr/>
      <dgm:t>
        <a:bodyPr/>
        <a:lstStyle/>
        <a:p>
          <a:r>
            <a:rPr lang="es-CL" dirty="0"/>
            <a:t>Enfoque de curso de vida</a:t>
          </a:r>
        </a:p>
      </dgm:t>
    </dgm:pt>
    <dgm:pt modelId="{197247A6-6E39-4969-A8A8-2E6C7002AEAC}" type="parTrans" cxnId="{EC22B644-7EE4-41B3-8061-2CA8C265D471}">
      <dgm:prSet/>
      <dgm:spPr/>
      <dgm:t>
        <a:bodyPr/>
        <a:lstStyle/>
        <a:p>
          <a:endParaRPr lang="es-CL"/>
        </a:p>
      </dgm:t>
    </dgm:pt>
    <dgm:pt modelId="{1961373A-DA2F-48EA-8619-A6A527997FCC}" type="sibTrans" cxnId="{EC22B644-7EE4-41B3-8061-2CA8C265D471}">
      <dgm:prSet/>
      <dgm:spPr/>
      <dgm:t>
        <a:bodyPr/>
        <a:lstStyle/>
        <a:p>
          <a:endParaRPr lang="es-CL"/>
        </a:p>
      </dgm:t>
    </dgm:pt>
    <dgm:pt modelId="{A459A1E5-99E0-4E8C-866E-2BB4F3ED4AE0}">
      <dgm:prSet custT="1"/>
      <dgm:spPr/>
      <dgm:t>
        <a:bodyPr/>
        <a:lstStyle/>
        <a:p>
          <a:pPr>
            <a:buFont typeface="Arial" panose="020B0604020202020204" pitchFamily="34" charset="0"/>
            <a:buNone/>
          </a:pPr>
          <a:r>
            <a:rPr lang="es-ES" sz="1100" dirty="0">
              <a:solidFill>
                <a:schemeClr val="tx1"/>
              </a:solidFill>
              <a:latin typeface="Montserrat" pitchFamily="2" charset="77"/>
              <a:ea typeface="Roboto" panose="02000000000000000000" pitchFamily="2" charset="0"/>
              <a:cs typeface="Roboto" panose="02000000000000000000" pitchFamily="2" charset="0"/>
            </a:rPr>
            <a:t>  Integran dimensiones de localización, accesibilidad, seguridad de la tenencia, asequibilidad y adecuación cultural (ONU-Hábitat, 2020). </a:t>
          </a:r>
          <a:endParaRPr lang="es-CL" sz="1100" dirty="0"/>
        </a:p>
      </dgm:t>
    </dgm:pt>
    <dgm:pt modelId="{F467EB6B-6414-4F2D-82B8-56F3BF64E353}" type="parTrans" cxnId="{22409024-5209-4C11-B31F-9BC29408CD65}">
      <dgm:prSet/>
      <dgm:spPr/>
      <dgm:t>
        <a:bodyPr/>
        <a:lstStyle/>
        <a:p>
          <a:endParaRPr lang="es-CL"/>
        </a:p>
      </dgm:t>
    </dgm:pt>
    <dgm:pt modelId="{CB6ABDF1-4F6E-4DB3-A435-2BB3A49A6FD7}" type="sibTrans" cxnId="{22409024-5209-4C11-B31F-9BC29408CD65}">
      <dgm:prSet/>
      <dgm:spPr/>
      <dgm:t>
        <a:bodyPr/>
        <a:lstStyle/>
        <a:p>
          <a:endParaRPr lang="es-CL"/>
        </a:p>
      </dgm:t>
    </dgm:pt>
    <dgm:pt modelId="{BEC1021C-1D00-4CD0-B0B3-B199043BCC94}" type="pres">
      <dgm:prSet presAssocID="{F1D42CF0-8F87-4919-8BC1-E2D8CBB4C896}" presName="Name0" presStyleCnt="0">
        <dgm:presLayoutVars>
          <dgm:dir/>
        </dgm:presLayoutVars>
      </dgm:prSet>
      <dgm:spPr/>
    </dgm:pt>
    <dgm:pt modelId="{7CB9CF80-D158-4821-9D07-0B2B0F3574B1}" type="pres">
      <dgm:prSet presAssocID="{0992B179-69EE-4951-A38E-2A88B49F3B32}" presName="composite" presStyleCnt="0"/>
      <dgm:spPr/>
    </dgm:pt>
    <dgm:pt modelId="{B7B498D3-5D5D-4831-B428-C58534AB97C1}" type="pres">
      <dgm:prSet presAssocID="{0992B179-69EE-4951-A38E-2A88B49F3B32}" presName="Accent" presStyleLbl="alignAcc1" presStyleIdx="0" presStyleCnt="4"/>
      <dgm:spPr/>
    </dgm:pt>
    <dgm:pt modelId="{03D54E15-F541-4446-B117-3B64A4E87421}" type="pres">
      <dgm:prSet presAssocID="{0992B179-69EE-4951-A38E-2A88B49F3B32}" presName="Image" presStyleLbl="node1" presStyleIdx="0" presStyleCnt="4"/>
      <dgm:spPr>
        <a:blipFill>
          <a:blip xmlns:r="http://schemas.openxmlformats.org/officeDocument/2006/relationships" r:embed="rId1">
            <a:duotone>
              <a:schemeClr val="accent1">
                <a:shade val="45000"/>
                <a:satMod val="135000"/>
              </a:schemeClr>
              <a:prstClr val="white"/>
            </a:duotone>
            <a:extLst>
              <a:ext uri="{96DAC541-7B7A-43D3-8B79-37D633B846F1}">
                <asvg:svgBlip xmlns:asvg="http://schemas.microsoft.com/office/drawing/2016/SVG/main" r:embed="rId2"/>
              </a:ext>
            </a:extLst>
          </a:blip>
          <a:stretch>
            <a:fillRect/>
          </a:stretch>
        </a:blipFill>
      </dgm:spPr>
    </dgm:pt>
    <dgm:pt modelId="{1492E575-7CC9-4088-8CC2-CFF8BECBDE7C}" type="pres">
      <dgm:prSet presAssocID="{0992B179-69EE-4951-A38E-2A88B49F3B32}" presName="Child" presStyleLbl="revTx" presStyleIdx="0" presStyleCnt="4">
        <dgm:presLayoutVars>
          <dgm:bulletEnabled val="1"/>
        </dgm:presLayoutVars>
      </dgm:prSet>
      <dgm:spPr/>
    </dgm:pt>
    <dgm:pt modelId="{B92A9134-2C6E-40E4-AF2D-41EF0C014407}" type="pres">
      <dgm:prSet presAssocID="{0992B179-69EE-4951-A38E-2A88B49F3B32}" presName="Parent" presStyleLbl="alignNode1" presStyleIdx="0" presStyleCnt="4">
        <dgm:presLayoutVars>
          <dgm:bulletEnabled val="1"/>
        </dgm:presLayoutVars>
      </dgm:prSet>
      <dgm:spPr/>
    </dgm:pt>
    <dgm:pt modelId="{E866CECD-81E2-4363-877B-563B4E15C31C}" type="pres">
      <dgm:prSet presAssocID="{79A5BD67-7E74-4E64-AE3B-9210573BF552}" presName="sibTrans" presStyleCnt="0"/>
      <dgm:spPr/>
    </dgm:pt>
    <dgm:pt modelId="{D34A1EC9-F604-4478-8992-0D80E547671F}" type="pres">
      <dgm:prSet presAssocID="{BD7B99E4-E14D-4E61-881D-2EE428E2959E}" presName="composite" presStyleCnt="0"/>
      <dgm:spPr/>
    </dgm:pt>
    <dgm:pt modelId="{FB0B9146-9789-4283-9667-244899093F64}" type="pres">
      <dgm:prSet presAssocID="{BD7B99E4-E14D-4E61-881D-2EE428E2959E}" presName="Accent" presStyleLbl="alignAcc1" presStyleIdx="1" presStyleCnt="4"/>
      <dgm:spPr/>
    </dgm:pt>
    <dgm:pt modelId="{A7708FBB-B9CE-4B46-815F-71581E155FC6}" type="pres">
      <dgm:prSet presAssocID="{BD7B99E4-E14D-4E61-881D-2EE428E2959E}" presName="Image" presStyleLbl="node1" presStyleIdx="1" presStyleCnt="4"/>
      <dgm:spPr>
        <a:blipFill>
          <a:blip xmlns:r="http://schemas.openxmlformats.org/officeDocument/2006/relationships" r:embed="rId3">
            <a:duotone>
              <a:schemeClr val="accent1">
                <a:shade val="45000"/>
                <a:satMod val="135000"/>
              </a:schemeClr>
              <a:prstClr val="white"/>
            </a:duotone>
            <a:extLst>
              <a:ext uri="{96DAC541-7B7A-43D3-8B79-37D633B846F1}">
                <asvg:svgBlip xmlns:asvg="http://schemas.microsoft.com/office/drawing/2016/SVG/main" r:embed="rId4"/>
              </a:ext>
            </a:extLst>
          </a:blip>
          <a:stretch>
            <a:fillRect/>
          </a:stretch>
        </a:blipFill>
      </dgm:spPr>
    </dgm:pt>
    <dgm:pt modelId="{5A79923C-9681-44F8-AD06-61A7AEBAA2A6}" type="pres">
      <dgm:prSet presAssocID="{BD7B99E4-E14D-4E61-881D-2EE428E2959E}" presName="Child" presStyleLbl="revTx" presStyleIdx="1" presStyleCnt="4">
        <dgm:presLayoutVars>
          <dgm:bulletEnabled val="1"/>
        </dgm:presLayoutVars>
      </dgm:prSet>
      <dgm:spPr/>
    </dgm:pt>
    <dgm:pt modelId="{6F3E851F-A6A7-4614-A7C6-9548912AA292}" type="pres">
      <dgm:prSet presAssocID="{BD7B99E4-E14D-4E61-881D-2EE428E2959E}" presName="Parent" presStyleLbl="alignNode1" presStyleIdx="1" presStyleCnt="4">
        <dgm:presLayoutVars>
          <dgm:bulletEnabled val="1"/>
        </dgm:presLayoutVars>
      </dgm:prSet>
      <dgm:spPr/>
    </dgm:pt>
    <dgm:pt modelId="{60B9C0F0-25F8-4469-A56D-9DAD69C8E883}" type="pres">
      <dgm:prSet presAssocID="{07B23A05-CD93-4517-AF01-6AE31FFB4A40}" presName="sibTrans" presStyleCnt="0"/>
      <dgm:spPr/>
    </dgm:pt>
    <dgm:pt modelId="{00FAE87F-4F06-49A9-90A3-6352B6D4546E}" type="pres">
      <dgm:prSet presAssocID="{5759DA10-5D87-4EB5-839A-812B58B30840}" presName="composite" presStyleCnt="0"/>
      <dgm:spPr/>
    </dgm:pt>
    <dgm:pt modelId="{9675D700-F656-4146-8D28-B431954AFD6D}" type="pres">
      <dgm:prSet presAssocID="{5759DA10-5D87-4EB5-839A-812B58B30840}" presName="Accent" presStyleLbl="alignAcc1" presStyleIdx="2" presStyleCnt="4"/>
      <dgm:spPr/>
    </dgm:pt>
    <dgm:pt modelId="{8697B730-7285-4CDB-B51D-8FD82D5D4C81}" type="pres">
      <dgm:prSet presAssocID="{5759DA10-5D87-4EB5-839A-812B58B30840}" presName="Image"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dgm:spPr>
    </dgm:pt>
    <dgm:pt modelId="{561F3501-8477-45E6-8DA5-4D090B13BC89}" type="pres">
      <dgm:prSet presAssocID="{5759DA10-5D87-4EB5-839A-812B58B30840}" presName="Child" presStyleLbl="revTx" presStyleIdx="2" presStyleCnt="4">
        <dgm:presLayoutVars>
          <dgm:bulletEnabled val="1"/>
        </dgm:presLayoutVars>
      </dgm:prSet>
      <dgm:spPr/>
    </dgm:pt>
    <dgm:pt modelId="{9E5F9F52-3E4B-4CB0-9FA1-20C9775D9577}" type="pres">
      <dgm:prSet presAssocID="{5759DA10-5D87-4EB5-839A-812B58B30840}" presName="Parent" presStyleLbl="alignNode1" presStyleIdx="2" presStyleCnt="4">
        <dgm:presLayoutVars>
          <dgm:bulletEnabled val="1"/>
        </dgm:presLayoutVars>
      </dgm:prSet>
      <dgm:spPr/>
    </dgm:pt>
    <dgm:pt modelId="{EB6CAD81-48AD-404A-A14A-8307DB0D1513}" type="pres">
      <dgm:prSet presAssocID="{1961373A-DA2F-48EA-8619-A6A527997FCC}" presName="sibTrans" presStyleCnt="0"/>
      <dgm:spPr/>
    </dgm:pt>
    <dgm:pt modelId="{86E46F60-EC27-41C4-B839-9A98028FFD18}" type="pres">
      <dgm:prSet presAssocID="{9181141D-7FA4-4ACA-A3C6-41DEFAB933F4}" presName="composite" presStyleCnt="0"/>
      <dgm:spPr/>
    </dgm:pt>
    <dgm:pt modelId="{D4BA2734-48E5-4E9B-82E0-C0E8E615E129}" type="pres">
      <dgm:prSet presAssocID="{9181141D-7FA4-4ACA-A3C6-41DEFAB933F4}" presName="Accent" presStyleLbl="alignAcc1" presStyleIdx="3" presStyleCnt="4"/>
      <dgm:spPr/>
    </dgm:pt>
    <dgm:pt modelId="{788CD4CA-23EB-4F8D-BEC1-9CC580F18893}" type="pres">
      <dgm:prSet presAssocID="{9181141D-7FA4-4ACA-A3C6-41DEFAB933F4}" presName="Image"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rabajo remoto con relleno sólido"/>
        </a:ext>
      </dgm:extLst>
    </dgm:pt>
    <dgm:pt modelId="{E89918D8-E9A1-4E7F-9347-3065CC66CC80}" type="pres">
      <dgm:prSet presAssocID="{9181141D-7FA4-4ACA-A3C6-41DEFAB933F4}" presName="Child" presStyleLbl="revTx" presStyleIdx="3" presStyleCnt="4">
        <dgm:presLayoutVars>
          <dgm:bulletEnabled val="1"/>
        </dgm:presLayoutVars>
      </dgm:prSet>
      <dgm:spPr/>
    </dgm:pt>
    <dgm:pt modelId="{E19174F3-2E2A-4FFA-BB67-8DA4F7F17F47}" type="pres">
      <dgm:prSet presAssocID="{9181141D-7FA4-4ACA-A3C6-41DEFAB933F4}" presName="Parent" presStyleLbl="alignNode1" presStyleIdx="3" presStyleCnt="4">
        <dgm:presLayoutVars>
          <dgm:bulletEnabled val="1"/>
        </dgm:presLayoutVars>
      </dgm:prSet>
      <dgm:spPr/>
    </dgm:pt>
  </dgm:ptLst>
  <dgm:cxnLst>
    <dgm:cxn modelId="{BB438D02-C410-442B-A4A3-2A8661D3D2E8}" type="presOf" srcId="{99FAC89C-50C9-4677-9F68-109D028F60B6}" destId="{E89918D8-E9A1-4E7F-9347-3065CC66CC80}" srcOrd="0" destOrd="0" presId="urn:microsoft.com/office/officeart/2008/layout/TitlePictureLineup"/>
    <dgm:cxn modelId="{1AAC661B-7386-4BC7-9129-9CF2291A6278}" type="presOf" srcId="{F1D42CF0-8F87-4919-8BC1-E2D8CBB4C896}" destId="{BEC1021C-1D00-4CD0-B0B3-B199043BCC94}" srcOrd="0" destOrd="0" presId="urn:microsoft.com/office/officeart/2008/layout/TitlePictureLineup"/>
    <dgm:cxn modelId="{22409024-5209-4C11-B31F-9BC29408CD65}" srcId="{BD7B99E4-E14D-4E61-881D-2EE428E2959E}" destId="{A459A1E5-99E0-4E8C-866E-2BB4F3ED4AE0}" srcOrd="0" destOrd="0" parTransId="{F467EB6B-6414-4F2D-82B8-56F3BF64E353}" sibTransId="{CB6ABDF1-4F6E-4DB3-A435-2BB3A49A6FD7}"/>
    <dgm:cxn modelId="{C704AB2F-7DA8-49C9-B577-ABF375A59BA7}" type="presOf" srcId="{11403CFD-E962-4459-8F26-4C80AA2B65FA}" destId="{1492E575-7CC9-4088-8CC2-CFF8BECBDE7C}" srcOrd="0" destOrd="0" presId="urn:microsoft.com/office/officeart/2008/layout/TitlePictureLineup"/>
    <dgm:cxn modelId="{EC22B644-7EE4-41B3-8061-2CA8C265D471}" srcId="{F1D42CF0-8F87-4919-8BC1-E2D8CBB4C896}" destId="{5759DA10-5D87-4EB5-839A-812B58B30840}" srcOrd="2" destOrd="0" parTransId="{197247A6-6E39-4969-A8A8-2E6C7002AEAC}" sibTransId="{1961373A-DA2F-48EA-8619-A6A527997FCC}"/>
    <dgm:cxn modelId="{17240266-8E08-4286-9815-B1D387CF7E10}" type="presOf" srcId="{9181141D-7FA4-4ACA-A3C6-41DEFAB933F4}" destId="{E19174F3-2E2A-4FFA-BB67-8DA4F7F17F47}" srcOrd="0" destOrd="0" presId="urn:microsoft.com/office/officeart/2008/layout/TitlePictureLineup"/>
    <dgm:cxn modelId="{DAFCE249-7742-4F3D-990B-8544957B0A53}" type="presOf" srcId="{5759DA10-5D87-4EB5-839A-812B58B30840}" destId="{9E5F9F52-3E4B-4CB0-9FA1-20C9775D9577}" srcOrd="0" destOrd="0" presId="urn:microsoft.com/office/officeart/2008/layout/TitlePictureLineup"/>
    <dgm:cxn modelId="{2AC4F84E-4B2E-4581-A272-D5D361B125E3}" type="presOf" srcId="{A459A1E5-99E0-4E8C-866E-2BB4F3ED4AE0}" destId="{5A79923C-9681-44F8-AD06-61A7AEBAA2A6}" srcOrd="0" destOrd="0" presId="urn:microsoft.com/office/officeart/2008/layout/TitlePictureLineup"/>
    <dgm:cxn modelId="{32683971-7F0C-4B1C-80E1-D9B4564FA7CD}" type="presOf" srcId="{0992B179-69EE-4951-A38E-2A88B49F3B32}" destId="{B92A9134-2C6E-40E4-AF2D-41EF0C014407}" srcOrd="0" destOrd="0" presId="urn:microsoft.com/office/officeart/2008/layout/TitlePictureLineup"/>
    <dgm:cxn modelId="{6F880552-ED78-450A-B6D0-64736A3FA506}" type="presOf" srcId="{169177B5-31FD-4130-A218-B5BDAF5AD92F}" destId="{561F3501-8477-45E6-8DA5-4D090B13BC89}" srcOrd="0" destOrd="0" presId="urn:microsoft.com/office/officeart/2008/layout/TitlePictureLineup"/>
    <dgm:cxn modelId="{C99E747D-123A-4DF7-8435-534C83B8D95F}" srcId="{9181141D-7FA4-4ACA-A3C6-41DEFAB933F4}" destId="{99FAC89C-50C9-4677-9F68-109D028F60B6}" srcOrd="0" destOrd="0" parTransId="{822990B9-CFB4-4EF7-AF6B-976294A567C0}" sibTransId="{BE6DA883-93D1-4E46-A732-C0CB7CA5D171}"/>
    <dgm:cxn modelId="{8952587E-43A0-4FC8-BD79-3316EE86C55F}" srcId="{F1D42CF0-8F87-4919-8BC1-E2D8CBB4C896}" destId="{BD7B99E4-E14D-4E61-881D-2EE428E2959E}" srcOrd="1" destOrd="0" parTransId="{C9D0AE17-928F-4C96-B224-AB0E060AD476}" sibTransId="{07B23A05-CD93-4517-AF01-6AE31FFB4A40}"/>
    <dgm:cxn modelId="{FDFDF8A8-7FB1-436D-A4EC-39F32351AF54}" srcId="{F1D42CF0-8F87-4919-8BC1-E2D8CBB4C896}" destId="{9181141D-7FA4-4ACA-A3C6-41DEFAB933F4}" srcOrd="3" destOrd="0" parTransId="{E0F4E1A2-66C8-4886-9B66-EFA49BDC02AE}" sibTransId="{858B4857-A5EA-463D-A7F7-4AAF0622716B}"/>
    <dgm:cxn modelId="{B3FD06AC-41D4-4B22-B813-D0589DFEB754}" type="presOf" srcId="{BD7B99E4-E14D-4E61-881D-2EE428E2959E}" destId="{6F3E851F-A6A7-4614-A7C6-9548912AA292}" srcOrd="0" destOrd="0" presId="urn:microsoft.com/office/officeart/2008/layout/TitlePictureLineup"/>
    <dgm:cxn modelId="{619173D3-4B71-4DF4-A4AF-88D7C5D40ACF}" srcId="{F1D42CF0-8F87-4919-8BC1-E2D8CBB4C896}" destId="{0992B179-69EE-4951-A38E-2A88B49F3B32}" srcOrd="0" destOrd="0" parTransId="{211B7AEC-48DF-402A-B0DD-0EB136039BB8}" sibTransId="{79A5BD67-7E74-4E64-AE3B-9210573BF552}"/>
    <dgm:cxn modelId="{FCA852DF-A572-4ACB-8439-B60F32C7F738}" srcId="{5759DA10-5D87-4EB5-839A-812B58B30840}" destId="{169177B5-31FD-4130-A218-B5BDAF5AD92F}" srcOrd="0" destOrd="0" parTransId="{AB1EEEC3-08F8-4977-A460-7E793C638409}" sibTransId="{F2169619-7901-4E3D-B461-0DF1B378CA61}"/>
    <dgm:cxn modelId="{87DD43FC-03CB-46B5-BD31-098F57DA96E1}" srcId="{0992B179-69EE-4951-A38E-2A88B49F3B32}" destId="{11403CFD-E962-4459-8F26-4C80AA2B65FA}" srcOrd="0" destOrd="0" parTransId="{15BDA21A-3EB4-4FE1-BA6A-625E4C6FF304}" sibTransId="{C7C50844-9CA5-4522-B5F8-F50812B69B94}"/>
    <dgm:cxn modelId="{D6B55175-63A2-4840-9B2D-2A5A197BE3EB}" type="presParOf" srcId="{BEC1021C-1D00-4CD0-B0B3-B199043BCC94}" destId="{7CB9CF80-D158-4821-9D07-0B2B0F3574B1}" srcOrd="0" destOrd="0" presId="urn:microsoft.com/office/officeart/2008/layout/TitlePictureLineup"/>
    <dgm:cxn modelId="{C5C4D812-BCB1-4F27-A5FD-82549BBB813E}" type="presParOf" srcId="{7CB9CF80-D158-4821-9D07-0B2B0F3574B1}" destId="{B7B498D3-5D5D-4831-B428-C58534AB97C1}" srcOrd="0" destOrd="0" presId="urn:microsoft.com/office/officeart/2008/layout/TitlePictureLineup"/>
    <dgm:cxn modelId="{AEA75ECB-E93F-4FFA-BAE4-A397D5B174E3}" type="presParOf" srcId="{7CB9CF80-D158-4821-9D07-0B2B0F3574B1}" destId="{03D54E15-F541-4446-B117-3B64A4E87421}" srcOrd="1" destOrd="0" presId="urn:microsoft.com/office/officeart/2008/layout/TitlePictureLineup"/>
    <dgm:cxn modelId="{1ED7BBA4-A927-47B2-885C-D4D57E889F17}" type="presParOf" srcId="{7CB9CF80-D158-4821-9D07-0B2B0F3574B1}" destId="{1492E575-7CC9-4088-8CC2-CFF8BECBDE7C}" srcOrd="2" destOrd="0" presId="urn:microsoft.com/office/officeart/2008/layout/TitlePictureLineup"/>
    <dgm:cxn modelId="{5D908377-651F-476F-AC47-19352A0A542F}" type="presParOf" srcId="{7CB9CF80-D158-4821-9D07-0B2B0F3574B1}" destId="{B92A9134-2C6E-40E4-AF2D-41EF0C014407}" srcOrd="3" destOrd="0" presId="urn:microsoft.com/office/officeart/2008/layout/TitlePictureLineup"/>
    <dgm:cxn modelId="{8B251A5E-1F00-48D5-87CE-DBA0D5994609}" type="presParOf" srcId="{BEC1021C-1D00-4CD0-B0B3-B199043BCC94}" destId="{E866CECD-81E2-4363-877B-563B4E15C31C}" srcOrd="1" destOrd="0" presId="urn:microsoft.com/office/officeart/2008/layout/TitlePictureLineup"/>
    <dgm:cxn modelId="{C92D3AEF-4194-4D33-83AA-3A12C3A23173}" type="presParOf" srcId="{BEC1021C-1D00-4CD0-B0B3-B199043BCC94}" destId="{D34A1EC9-F604-4478-8992-0D80E547671F}" srcOrd="2" destOrd="0" presId="urn:microsoft.com/office/officeart/2008/layout/TitlePictureLineup"/>
    <dgm:cxn modelId="{0AFC08E6-E187-4101-8387-AFDF8F8C4CEF}" type="presParOf" srcId="{D34A1EC9-F604-4478-8992-0D80E547671F}" destId="{FB0B9146-9789-4283-9667-244899093F64}" srcOrd="0" destOrd="0" presId="urn:microsoft.com/office/officeart/2008/layout/TitlePictureLineup"/>
    <dgm:cxn modelId="{CD07900D-2ED5-4667-A3DD-60241937628C}" type="presParOf" srcId="{D34A1EC9-F604-4478-8992-0D80E547671F}" destId="{A7708FBB-B9CE-4B46-815F-71581E155FC6}" srcOrd="1" destOrd="0" presId="urn:microsoft.com/office/officeart/2008/layout/TitlePictureLineup"/>
    <dgm:cxn modelId="{BDC00E69-BE67-49D3-A5D7-71191E96D3C7}" type="presParOf" srcId="{D34A1EC9-F604-4478-8992-0D80E547671F}" destId="{5A79923C-9681-44F8-AD06-61A7AEBAA2A6}" srcOrd="2" destOrd="0" presId="urn:microsoft.com/office/officeart/2008/layout/TitlePictureLineup"/>
    <dgm:cxn modelId="{D043D4B6-F246-41BF-B0D4-D04315C7B679}" type="presParOf" srcId="{D34A1EC9-F604-4478-8992-0D80E547671F}" destId="{6F3E851F-A6A7-4614-A7C6-9548912AA292}" srcOrd="3" destOrd="0" presId="urn:microsoft.com/office/officeart/2008/layout/TitlePictureLineup"/>
    <dgm:cxn modelId="{50CFBEB1-A2A3-4672-A7EC-5241D0D541F2}" type="presParOf" srcId="{BEC1021C-1D00-4CD0-B0B3-B199043BCC94}" destId="{60B9C0F0-25F8-4469-A56D-9DAD69C8E883}" srcOrd="3" destOrd="0" presId="urn:microsoft.com/office/officeart/2008/layout/TitlePictureLineup"/>
    <dgm:cxn modelId="{94361E8B-27AC-4B11-8D49-BA157ECFABC9}" type="presParOf" srcId="{BEC1021C-1D00-4CD0-B0B3-B199043BCC94}" destId="{00FAE87F-4F06-49A9-90A3-6352B6D4546E}" srcOrd="4" destOrd="0" presId="urn:microsoft.com/office/officeart/2008/layout/TitlePictureLineup"/>
    <dgm:cxn modelId="{A4DC821E-8B32-4F18-BA2D-E743CCF9359C}" type="presParOf" srcId="{00FAE87F-4F06-49A9-90A3-6352B6D4546E}" destId="{9675D700-F656-4146-8D28-B431954AFD6D}" srcOrd="0" destOrd="0" presId="urn:microsoft.com/office/officeart/2008/layout/TitlePictureLineup"/>
    <dgm:cxn modelId="{FDB7C25B-66B1-48C3-B213-CD4C95365EC0}" type="presParOf" srcId="{00FAE87F-4F06-49A9-90A3-6352B6D4546E}" destId="{8697B730-7285-4CDB-B51D-8FD82D5D4C81}" srcOrd="1" destOrd="0" presId="urn:microsoft.com/office/officeart/2008/layout/TitlePictureLineup"/>
    <dgm:cxn modelId="{62714809-1311-4AFF-AD9F-9757666CB58B}" type="presParOf" srcId="{00FAE87F-4F06-49A9-90A3-6352B6D4546E}" destId="{561F3501-8477-45E6-8DA5-4D090B13BC89}" srcOrd="2" destOrd="0" presId="urn:microsoft.com/office/officeart/2008/layout/TitlePictureLineup"/>
    <dgm:cxn modelId="{18ADDFDA-91B7-465D-AA79-1F67A9B2B9ED}" type="presParOf" srcId="{00FAE87F-4F06-49A9-90A3-6352B6D4546E}" destId="{9E5F9F52-3E4B-4CB0-9FA1-20C9775D9577}" srcOrd="3" destOrd="0" presId="urn:microsoft.com/office/officeart/2008/layout/TitlePictureLineup"/>
    <dgm:cxn modelId="{ADB2B2C2-9014-4337-B9A3-5B724B565F68}" type="presParOf" srcId="{BEC1021C-1D00-4CD0-B0B3-B199043BCC94}" destId="{EB6CAD81-48AD-404A-A14A-8307DB0D1513}" srcOrd="5" destOrd="0" presId="urn:microsoft.com/office/officeart/2008/layout/TitlePictureLineup"/>
    <dgm:cxn modelId="{8E2DE614-F732-4D9C-9B9D-1AE1C7C6C954}" type="presParOf" srcId="{BEC1021C-1D00-4CD0-B0B3-B199043BCC94}" destId="{86E46F60-EC27-41C4-B839-9A98028FFD18}" srcOrd="6" destOrd="0" presId="urn:microsoft.com/office/officeart/2008/layout/TitlePictureLineup"/>
    <dgm:cxn modelId="{8861D677-D575-4CFD-AA0B-1C66486E8056}" type="presParOf" srcId="{86E46F60-EC27-41C4-B839-9A98028FFD18}" destId="{D4BA2734-48E5-4E9B-82E0-C0E8E615E129}" srcOrd="0" destOrd="0" presId="urn:microsoft.com/office/officeart/2008/layout/TitlePictureLineup"/>
    <dgm:cxn modelId="{BD533F52-5E6C-477B-9A96-BF26BDBD80B1}" type="presParOf" srcId="{86E46F60-EC27-41C4-B839-9A98028FFD18}" destId="{788CD4CA-23EB-4F8D-BEC1-9CC580F18893}" srcOrd="1" destOrd="0" presId="urn:microsoft.com/office/officeart/2008/layout/TitlePictureLineup"/>
    <dgm:cxn modelId="{C8DFBD86-3944-42A1-98DF-B883595C9442}" type="presParOf" srcId="{86E46F60-EC27-41C4-B839-9A98028FFD18}" destId="{E89918D8-E9A1-4E7F-9347-3065CC66CC80}" srcOrd="2" destOrd="0" presId="urn:microsoft.com/office/officeart/2008/layout/TitlePictureLineup"/>
    <dgm:cxn modelId="{FCEA6D3A-B19B-4089-AAA5-E1815E9D8BA2}" type="presParOf" srcId="{86E46F60-EC27-41C4-B839-9A98028FFD18}" destId="{E19174F3-2E2A-4FFA-BB67-8DA4F7F17F4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97E29-4283-46AB-95CC-21B17DD40B7D}">
      <dsp:nvSpPr>
        <dsp:cNvPr id="0" name=""/>
        <dsp:cNvSpPr/>
      </dsp:nvSpPr>
      <dsp:spPr>
        <a:xfrm>
          <a:off x="0" y="1431"/>
          <a:ext cx="7577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0BC0953-770C-4555-A8B3-163EF4E087C6}">
      <dsp:nvSpPr>
        <dsp:cNvPr id="0" name=""/>
        <dsp:cNvSpPr/>
      </dsp:nvSpPr>
      <dsp:spPr>
        <a:xfrm>
          <a:off x="0" y="1431"/>
          <a:ext cx="7577599" cy="48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CL" sz="2300" kern="1200" dirty="0"/>
            <a:t>Contexto</a:t>
          </a:r>
        </a:p>
      </dsp:txBody>
      <dsp:txXfrm>
        <a:off x="0" y="1431"/>
        <a:ext cx="7577599" cy="488296"/>
      </dsp:txXfrm>
    </dsp:sp>
    <dsp:sp modelId="{3727F671-47D8-4E1C-8E8C-D74CA042DB7A}">
      <dsp:nvSpPr>
        <dsp:cNvPr id="0" name=""/>
        <dsp:cNvSpPr/>
      </dsp:nvSpPr>
      <dsp:spPr>
        <a:xfrm>
          <a:off x="0" y="489727"/>
          <a:ext cx="7577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5584106-1B46-41AE-8694-C226F7D79985}">
      <dsp:nvSpPr>
        <dsp:cNvPr id="0" name=""/>
        <dsp:cNvSpPr/>
      </dsp:nvSpPr>
      <dsp:spPr>
        <a:xfrm>
          <a:off x="0" y="489727"/>
          <a:ext cx="7577599" cy="48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CL" sz="2300" kern="1200" dirty="0"/>
            <a:t>Marco Referencial</a:t>
          </a:r>
        </a:p>
      </dsp:txBody>
      <dsp:txXfrm>
        <a:off x="0" y="489727"/>
        <a:ext cx="7577599" cy="488296"/>
      </dsp:txXfrm>
    </dsp:sp>
    <dsp:sp modelId="{55F213D6-C2BA-4162-8042-7472E0945E06}">
      <dsp:nvSpPr>
        <dsp:cNvPr id="0" name=""/>
        <dsp:cNvSpPr/>
      </dsp:nvSpPr>
      <dsp:spPr>
        <a:xfrm>
          <a:off x="0" y="978023"/>
          <a:ext cx="7577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6FBEC7F-C984-4D4C-86C1-FD3589A8AFDC}">
      <dsp:nvSpPr>
        <dsp:cNvPr id="0" name=""/>
        <dsp:cNvSpPr/>
      </dsp:nvSpPr>
      <dsp:spPr>
        <a:xfrm>
          <a:off x="0" y="978023"/>
          <a:ext cx="7577599" cy="48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CL" sz="2300" b="0" i="0" kern="1200" dirty="0"/>
            <a:t>Estrategia Metodológica</a:t>
          </a:r>
          <a:endParaRPr lang="es-CL" sz="2300" kern="1200" dirty="0"/>
        </a:p>
      </dsp:txBody>
      <dsp:txXfrm>
        <a:off x="0" y="978023"/>
        <a:ext cx="7577599" cy="488296"/>
      </dsp:txXfrm>
    </dsp:sp>
    <dsp:sp modelId="{94ACF5E0-8E3D-48E8-A805-3C012589CC86}">
      <dsp:nvSpPr>
        <dsp:cNvPr id="0" name=""/>
        <dsp:cNvSpPr/>
      </dsp:nvSpPr>
      <dsp:spPr>
        <a:xfrm>
          <a:off x="0" y="1466320"/>
          <a:ext cx="7577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1705D12-3C82-42BD-86D7-90943BD8020A}">
      <dsp:nvSpPr>
        <dsp:cNvPr id="0" name=""/>
        <dsp:cNvSpPr/>
      </dsp:nvSpPr>
      <dsp:spPr>
        <a:xfrm>
          <a:off x="0" y="1466319"/>
          <a:ext cx="7577599" cy="48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CL" sz="2300" b="0" i="0" kern="1200" dirty="0"/>
            <a:t>Resultados</a:t>
          </a:r>
          <a:endParaRPr lang="es-CL" sz="2300" kern="1200" dirty="0"/>
        </a:p>
      </dsp:txBody>
      <dsp:txXfrm>
        <a:off x="0" y="1466319"/>
        <a:ext cx="7577599" cy="488296"/>
      </dsp:txXfrm>
    </dsp:sp>
    <dsp:sp modelId="{2C76C5C2-0A95-4016-B94E-CE79A49DC2E4}">
      <dsp:nvSpPr>
        <dsp:cNvPr id="0" name=""/>
        <dsp:cNvSpPr/>
      </dsp:nvSpPr>
      <dsp:spPr>
        <a:xfrm>
          <a:off x="0" y="1954616"/>
          <a:ext cx="7577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85D1F67-6AF2-4E54-841B-784FA30CA6FD}">
      <dsp:nvSpPr>
        <dsp:cNvPr id="0" name=""/>
        <dsp:cNvSpPr/>
      </dsp:nvSpPr>
      <dsp:spPr>
        <a:xfrm>
          <a:off x="0" y="1954616"/>
          <a:ext cx="7577599" cy="48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CL" sz="2300" kern="1200"/>
            <a:t>Discusión</a:t>
          </a:r>
          <a:endParaRPr lang="es-CL" sz="2300" kern="1200" dirty="0"/>
        </a:p>
      </dsp:txBody>
      <dsp:txXfrm>
        <a:off x="0" y="1954616"/>
        <a:ext cx="7577599" cy="488296"/>
      </dsp:txXfrm>
    </dsp:sp>
    <dsp:sp modelId="{A5C3D9BC-DE50-450C-BE04-C353184EED95}">
      <dsp:nvSpPr>
        <dsp:cNvPr id="0" name=""/>
        <dsp:cNvSpPr/>
      </dsp:nvSpPr>
      <dsp:spPr>
        <a:xfrm>
          <a:off x="0" y="2442912"/>
          <a:ext cx="7577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B55CC0A-A896-44A1-BB2C-1F905284DE94}">
      <dsp:nvSpPr>
        <dsp:cNvPr id="0" name=""/>
        <dsp:cNvSpPr/>
      </dsp:nvSpPr>
      <dsp:spPr>
        <a:xfrm>
          <a:off x="0" y="2442912"/>
          <a:ext cx="7577599" cy="48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CL" sz="2300" kern="1200"/>
            <a:t>Conclusiones</a:t>
          </a:r>
          <a:endParaRPr lang="es-CL" sz="2300" kern="1200" dirty="0"/>
        </a:p>
      </dsp:txBody>
      <dsp:txXfrm>
        <a:off x="0" y="2442912"/>
        <a:ext cx="7577599" cy="488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498D3-5D5D-4831-B428-C58534AB97C1}">
      <dsp:nvSpPr>
        <dsp:cNvPr id="0" name=""/>
        <dsp:cNvSpPr/>
      </dsp:nvSpPr>
      <dsp:spPr>
        <a:xfrm>
          <a:off x="1077" y="829352"/>
          <a:ext cx="0" cy="3537883"/>
        </a:xfrm>
        <a:prstGeom prst="lin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54E15-F541-4446-B117-3B64A4E87421}">
      <dsp:nvSpPr>
        <dsp:cNvPr id="0" name=""/>
        <dsp:cNvSpPr/>
      </dsp:nvSpPr>
      <dsp:spPr>
        <a:xfrm>
          <a:off x="99352" y="947282"/>
          <a:ext cx="1860730" cy="1592047"/>
        </a:xfrm>
        <a:prstGeom prst="rect">
          <a:avLst/>
        </a:prstGeom>
        <a:blipFill>
          <a:blip xmlns:r="http://schemas.openxmlformats.org/officeDocument/2006/relationships" r:embed="rId1">
            <a:duotone>
              <a:schemeClr val="accent1">
                <a:shade val="45000"/>
                <a:satMod val="135000"/>
              </a:schemeClr>
              <a:prstClr val="white"/>
            </a:duotone>
            <a:extLst>
              <a:ext uri="{96DAC541-7B7A-43D3-8B79-37D633B846F1}">
                <asvg:svgBlip xmlns:asvg="http://schemas.microsoft.com/office/drawing/2016/SVG/main" r:embed="rId2"/>
              </a:ext>
            </a:extLst>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92E575-7CC9-4088-8CC2-CFF8BECBDE7C}">
      <dsp:nvSpPr>
        <dsp:cNvPr id="0" name=""/>
        <dsp:cNvSpPr/>
      </dsp:nvSpPr>
      <dsp:spPr>
        <a:xfrm>
          <a:off x="99352" y="2539329"/>
          <a:ext cx="1860730" cy="1827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s-ES" sz="1100" kern="1200" dirty="0">
              <a:solidFill>
                <a:schemeClr val="tx1"/>
              </a:solidFill>
              <a:latin typeface="Montserrat" pitchFamily="2" charset="77"/>
              <a:ea typeface="Roboto" panose="02000000000000000000" pitchFamily="2" charset="0"/>
              <a:cs typeface="Roboto" panose="02000000000000000000" pitchFamily="2" charset="0"/>
            </a:rPr>
            <a:t>  Las sociedades envejecidas enfrentan mayores demandas en protección social, salud, cuidados y entornos inclusivos (CEPAL, 2022). </a:t>
          </a:r>
          <a:endParaRPr lang="es-CL" sz="1100" kern="1200" dirty="0"/>
        </a:p>
      </dsp:txBody>
      <dsp:txXfrm>
        <a:off x="99352" y="2539329"/>
        <a:ext cx="1860730" cy="1827906"/>
      </dsp:txXfrm>
    </dsp:sp>
    <dsp:sp modelId="{B92A9134-2C6E-40E4-AF2D-41EF0C014407}">
      <dsp:nvSpPr>
        <dsp:cNvPr id="0" name=""/>
        <dsp:cNvSpPr/>
      </dsp:nvSpPr>
      <dsp:spPr>
        <a:xfrm>
          <a:off x="1077" y="436254"/>
          <a:ext cx="1965490" cy="39309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CL" sz="1200" kern="1200"/>
            <a:t>Envejecimiento de la población</a:t>
          </a:r>
        </a:p>
      </dsp:txBody>
      <dsp:txXfrm>
        <a:off x="1077" y="436254"/>
        <a:ext cx="1965490" cy="393098"/>
      </dsp:txXfrm>
    </dsp:sp>
    <dsp:sp modelId="{FB0B9146-9789-4283-9667-244899093F64}">
      <dsp:nvSpPr>
        <dsp:cNvPr id="0" name=""/>
        <dsp:cNvSpPr/>
      </dsp:nvSpPr>
      <dsp:spPr>
        <a:xfrm>
          <a:off x="2333379" y="829352"/>
          <a:ext cx="0" cy="3537883"/>
        </a:xfrm>
        <a:prstGeom prst="lin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708FBB-B9CE-4B46-815F-71581E155FC6}">
      <dsp:nvSpPr>
        <dsp:cNvPr id="0" name=""/>
        <dsp:cNvSpPr/>
      </dsp:nvSpPr>
      <dsp:spPr>
        <a:xfrm>
          <a:off x="2431654" y="947282"/>
          <a:ext cx="1860730" cy="1592047"/>
        </a:xfrm>
        <a:prstGeom prst="rect">
          <a:avLst/>
        </a:prstGeom>
        <a:blipFill>
          <a:blip xmlns:r="http://schemas.openxmlformats.org/officeDocument/2006/relationships" r:embed="rId3">
            <a:duotone>
              <a:schemeClr val="accent1">
                <a:shade val="45000"/>
                <a:satMod val="135000"/>
              </a:schemeClr>
              <a:prstClr val="white"/>
            </a:duotone>
            <a:extLst>
              <a:ext uri="{96DAC541-7B7A-43D3-8B79-37D633B846F1}">
                <asvg:svgBlip xmlns:asvg="http://schemas.microsoft.com/office/drawing/2016/SVG/main" r:embed="rId4"/>
              </a:ext>
            </a:extLst>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9923C-9681-44F8-AD06-61A7AEBAA2A6}">
      <dsp:nvSpPr>
        <dsp:cNvPr id="0" name=""/>
        <dsp:cNvSpPr/>
      </dsp:nvSpPr>
      <dsp:spPr>
        <a:xfrm>
          <a:off x="2431654" y="2539329"/>
          <a:ext cx="1860730" cy="1827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s-ES" sz="1100" kern="1200" dirty="0">
              <a:solidFill>
                <a:schemeClr val="tx1"/>
              </a:solidFill>
              <a:latin typeface="Montserrat" pitchFamily="2" charset="77"/>
              <a:ea typeface="Roboto" panose="02000000000000000000" pitchFamily="2" charset="0"/>
              <a:cs typeface="Roboto" panose="02000000000000000000" pitchFamily="2" charset="0"/>
            </a:rPr>
            <a:t>  Integran dimensiones de localización, accesibilidad, seguridad de la tenencia, asequibilidad y adecuación cultural (ONU-Hábitat, 2020). </a:t>
          </a:r>
          <a:endParaRPr lang="es-CL" sz="1100" kern="1200" dirty="0"/>
        </a:p>
      </dsp:txBody>
      <dsp:txXfrm>
        <a:off x="2431654" y="2539329"/>
        <a:ext cx="1860730" cy="1827906"/>
      </dsp:txXfrm>
    </dsp:sp>
    <dsp:sp modelId="{6F3E851F-A6A7-4614-A7C6-9548912AA292}">
      <dsp:nvSpPr>
        <dsp:cNvPr id="0" name=""/>
        <dsp:cNvSpPr/>
      </dsp:nvSpPr>
      <dsp:spPr>
        <a:xfrm>
          <a:off x="2333379" y="436254"/>
          <a:ext cx="1965490" cy="39309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CL" sz="1200" kern="1200" dirty="0"/>
            <a:t>Políticas Habitacionales y Urbanas</a:t>
          </a:r>
        </a:p>
      </dsp:txBody>
      <dsp:txXfrm>
        <a:off x="2333379" y="436254"/>
        <a:ext cx="1965490" cy="393098"/>
      </dsp:txXfrm>
    </dsp:sp>
    <dsp:sp modelId="{9675D700-F656-4146-8D28-B431954AFD6D}">
      <dsp:nvSpPr>
        <dsp:cNvPr id="0" name=""/>
        <dsp:cNvSpPr/>
      </dsp:nvSpPr>
      <dsp:spPr>
        <a:xfrm>
          <a:off x="4665682" y="829352"/>
          <a:ext cx="0" cy="3537883"/>
        </a:xfrm>
        <a:prstGeom prst="lin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7B730-7285-4CDB-B51D-8FD82D5D4C81}">
      <dsp:nvSpPr>
        <dsp:cNvPr id="0" name=""/>
        <dsp:cNvSpPr/>
      </dsp:nvSpPr>
      <dsp:spPr>
        <a:xfrm>
          <a:off x="4763956" y="947282"/>
          <a:ext cx="1860730" cy="159204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1F3501-8477-45E6-8DA5-4D090B13BC89}">
      <dsp:nvSpPr>
        <dsp:cNvPr id="0" name=""/>
        <dsp:cNvSpPr/>
      </dsp:nvSpPr>
      <dsp:spPr>
        <a:xfrm>
          <a:off x="4763956" y="2539329"/>
          <a:ext cx="1860730" cy="1827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s-ES" sz="1100" kern="1200" dirty="0">
              <a:solidFill>
                <a:schemeClr val="tx1"/>
              </a:solidFill>
              <a:latin typeface="Montserrat" pitchFamily="2" charset="77"/>
              <a:ea typeface="Roboto" panose="02000000000000000000" pitchFamily="2" charset="0"/>
              <a:cs typeface="Roboto" panose="02000000000000000000" pitchFamily="2" charset="0"/>
            </a:rPr>
            <a:t>  Aplicarlo en las políticas habitacionales y urbanas implica diseñar viviendas y entornos flexibles, adaptados a las distintas etapas y situaciones de las personas (Buckingham, 2011).</a:t>
          </a:r>
          <a:endParaRPr lang="es-CL" sz="1100" kern="1200" dirty="0"/>
        </a:p>
      </dsp:txBody>
      <dsp:txXfrm>
        <a:off x="4763956" y="2539329"/>
        <a:ext cx="1860730" cy="1827906"/>
      </dsp:txXfrm>
    </dsp:sp>
    <dsp:sp modelId="{9E5F9F52-3E4B-4CB0-9FA1-20C9775D9577}">
      <dsp:nvSpPr>
        <dsp:cNvPr id="0" name=""/>
        <dsp:cNvSpPr/>
      </dsp:nvSpPr>
      <dsp:spPr>
        <a:xfrm>
          <a:off x="4665682" y="436254"/>
          <a:ext cx="1965490" cy="39309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CL" sz="1200" kern="1200" dirty="0"/>
            <a:t>Enfoque de curso de vida</a:t>
          </a:r>
        </a:p>
      </dsp:txBody>
      <dsp:txXfrm>
        <a:off x="4665682" y="436254"/>
        <a:ext cx="1965490" cy="393098"/>
      </dsp:txXfrm>
    </dsp:sp>
    <dsp:sp modelId="{D4BA2734-48E5-4E9B-82E0-C0E8E615E129}">
      <dsp:nvSpPr>
        <dsp:cNvPr id="0" name=""/>
        <dsp:cNvSpPr/>
      </dsp:nvSpPr>
      <dsp:spPr>
        <a:xfrm>
          <a:off x="6997984" y="829352"/>
          <a:ext cx="0" cy="3537883"/>
        </a:xfrm>
        <a:prstGeom prst="line">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8CD4CA-23EB-4F8D-BEC1-9CC580F18893}">
      <dsp:nvSpPr>
        <dsp:cNvPr id="0" name=""/>
        <dsp:cNvSpPr/>
      </dsp:nvSpPr>
      <dsp:spPr>
        <a:xfrm>
          <a:off x="7096258" y="947282"/>
          <a:ext cx="1860730" cy="159204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9918D8-E9A1-4E7F-9347-3065CC66CC80}">
      <dsp:nvSpPr>
        <dsp:cNvPr id="0" name=""/>
        <dsp:cNvSpPr/>
      </dsp:nvSpPr>
      <dsp:spPr>
        <a:xfrm>
          <a:off x="7096258" y="2539329"/>
          <a:ext cx="1860730" cy="1827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s-ES" sz="1100" kern="1200" dirty="0">
              <a:solidFill>
                <a:schemeClr val="tx1"/>
              </a:solidFill>
              <a:latin typeface="Montserrat" pitchFamily="2" charset="77"/>
              <a:ea typeface="Roboto" panose="02000000000000000000" pitchFamily="2" charset="0"/>
              <a:cs typeface="Roboto" panose="02000000000000000000" pitchFamily="2" charset="0"/>
            </a:rPr>
            <a:t>  Resalta el valor de las tareas de cuidado como base del bienestar social e insta a incorporarlas en la planificación urbana., busca crear entornos que atiendan las necesidades de todas las edades y condiciones.</a:t>
          </a:r>
          <a:endParaRPr lang="es-CL" sz="1100" kern="1200" dirty="0"/>
        </a:p>
      </dsp:txBody>
      <dsp:txXfrm>
        <a:off x="7096258" y="2539329"/>
        <a:ext cx="1860730" cy="1827906"/>
      </dsp:txXfrm>
    </dsp:sp>
    <dsp:sp modelId="{E19174F3-2E2A-4FFA-BB67-8DA4F7F17F47}">
      <dsp:nvSpPr>
        <dsp:cNvPr id="0" name=""/>
        <dsp:cNvSpPr/>
      </dsp:nvSpPr>
      <dsp:spPr>
        <a:xfrm>
          <a:off x="6997984" y="436254"/>
          <a:ext cx="1965490" cy="39309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CL" sz="1200" kern="1200" dirty="0"/>
            <a:t>Enfoque de cuidados</a:t>
          </a:r>
        </a:p>
      </dsp:txBody>
      <dsp:txXfrm>
        <a:off x="6997984" y="436254"/>
        <a:ext cx="1965490" cy="39309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E8E1A7A3-5B16-43BD-B9C3-D8D25D89E236}"/>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87DBA03E-68E0-93E9-72DD-A6A1AAE59F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67346CA6-1747-2E73-A31A-370E32163D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551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7E1EF00C-07E3-561C-7C3A-3711FACC57A5}"/>
            </a:ext>
          </a:extLst>
        </p:cNvPr>
        <p:cNvGrpSpPr/>
        <p:nvPr/>
      </p:nvGrpSpPr>
      <p:grpSpPr>
        <a:xfrm>
          <a:off x="0" y="0"/>
          <a:ext cx="0" cy="0"/>
          <a:chOff x="0" y="0"/>
          <a:chExt cx="0" cy="0"/>
        </a:xfrm>
      </p:grpSpPr>
      <p:sp>
        <p:nvSpPr>
          <p:cNvPr id="90" name="Google Shape;90;g332ce85889f_0_63:notes">
            <a:extLst>
              <a:ext uri="{FF2B5EF4-FFF2-40B4-BE49-F238E27FC236}">
                <a16:creationId xmlns:a16="http://schemas.microsoft.com/office/drawing/2014/main" id="{F75329AB-FB58-8B73-1782-42822404A3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32ce85889f_0_63:notes">
            <a:extLst>
              <a:ext uri="{FF2B5EF4-FFF2-40B4-BE49-F238E27FC236}">
                <a16:creationId xmlns:a16="http://schemas.microsoft.com/office/drawing/2014/main" id="{48628D5E-0C2F-80B5-9856-C590946ED21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6055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85279647-C11E-EF73-F3EA-8498D229EC99}"/>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2C656D7B-895E-A3F6-0F71-7C0496EC03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63AF792E-C959-7AA6-1B9A-8F4BB62C86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274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C72BCD81-B562-393B-6B92-5567A44D6404}"/>
            </a:ext>
          </a:extLst>
        </p:cNvPr>
        <p:cNvGrpSpPr/>
        <p:nvPr/>
      </p:nvGrpSpPr>
      <p:grpSpPr>
        <a:xfrm>
          <a:off x="0" y="0"/>
          <a:ext cx="0" cy="0"/>
          <a:chOff x="0" y="0"/>
          <a:chExt cx="0" cy="0"/>
        </a:xfrm>
      </p:grpSpPr>
      <p:sp>
        <p:nvSpPr>
          <p:cNvPr id="90" name="Google Shape;90;g332ce85889f_0_63:notes">
            <a:extLst>
              <a:ext uri="{FF2B5EF4-FFF2-40B4-BE49-F238E27FC236}">
                <a16:creationId xmlns:a16="http://schemas.microsoft.com/office/drawing/2014/main" id="{A7C2FD83-50D7-BDDB-E529-7894BEB2B6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32ce85889f_0_63:notes">
            <a:extLst>
              <a:ext uri="{FF2B5EF4-FFF2-40B4-BE49-F238E27FC236}">
                <a16:creationId xmlns:a16="http://schemas.microsoft.com/office/drawing/2014/main" id="{5D0A7D64-C585-61ED-05F7-8FC117DA5C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368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97B211A4-7797-A21E-72F1-212C3F579E53}"/>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BF2A962D-9303-B057-E531-D60FF2D245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1ACE74A0-06B9-BCA4-6FBD-E581C38A4C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8500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D4472E27-41A7-3C87-F4ED-995AB891BC1B}"/>
            </a:ext>
          </a:extLst>
        </p:cNvPr>
        <p:cNvGrpSpPr/>
        <p:nvPr/>
      </p:nvGrpSpPr>
      <p:grpSpPr>
        <a:xfrm>
          <a:off x="0" y="0"/>
          <a:ext cx="0" cy="0"/>
          <a:chOff x="0" y="0"/>
          <a:chExt cx="0" cy="0"/>
        </a:xfrm>
      </p:grpSpPr>
      <p:sp>
        <p:nvSpPr>
          <p:cNvPr id="90" name="Google Shape;90;g332ce85889f_0_63:notes">
            <a:extLst>
              <a:ext uri="{FF2B5EF4-FFF2-40B4-BE49-F238E27FC236}">
                <a16:creationId xmlns:a16="http://schemas.microsoft.com/office/drawing/2014/main" id="{4B30F131-01DE-C0C2-4187-789F8ACA77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32ce85889f_0_63:notes">
            <a:extLst>
              <a:ext uri="{FF2B5EF4-FFF2-40B4-BE49-F238E27FC236}">
                <a16:creationId xmlns:a16="http://schemas.microsoft.com/office/drawing/2014/main" id="{D7316558-2680-438D-E231-4679E6C2C3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6953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B709DFAD-2BB6-08E0-A65B-5EEDC530BB02}"/>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A20ACA9D-54D9-E61D-5426-AA6B68AA98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A03D86C1-5552-BE44-1482-61E1D7CD11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215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19A473F3-05A3-3367-86DA-09FD9C957EE7}"/>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CA25C556-8C0E-8A42-0E12-D969842EA8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27313D3F-E629-E30E-3FE8-A6D949B778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5660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4554F219-7D56-C406-5E71-52C139C778F9}"/>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BDB6F231-2BC6-20F3-098C-771A3545D4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463160D3-6F95-66C0-BD01-DD39475B8F7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1888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FCD42921-6AD5-59AA-0771-DCD225948C48}"/>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24A90BCF-4287-D44E-EF24-F24356176E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9480B9E9-39AB-ECE1-5D94-76C14E1633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70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3614ECDE-3A23-2A6A-C095-B308EDBAE090}"/>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81C33DEE-D60B-8403-1CAE-AEA6078161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E266ABBD-FC0E-17DF-D42C-44B9177B89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8923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AF7B478D-2DC1-FDBC-BA90-96C4089AB9F2}"/>
            </a:ext>
          </a:extLst>
        </p:cNvPr>
        <p:cNvGrpSpPr/>
        <p:nvPr/>
      </p:nvGrpSpPr>
      <p:grpSpPr>
        <a:xfrm>
          <a:off x="0" y="0"/>
          <a:ext cx="0" cy="0"/>
          <a:chOff x="0" y="0"/>
          <a:chExt cx="0" cy="0"/>
        </a:xfrm>
      </p:grpSpPr>
      <p:sp>
        <p:nvSpPr>
          <p:cNvPr id="75" name="Google Shape;75;g332ce85889f_0_39:notes">
            <a:extLst>
              <a:ext uri="{FF2B5EF4-FFF2-40B4-BE49-F238E27FC236}">
                <a16:creationId xmlns:a16="http://schemas.microsoft.com/office/drawing/2014/main" id="{B5B65FEE-027D-EF69-3EB6-DCFC59F116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2ce85889f_0_39:notes">
            <a:extLst>
              <a:ext uri="{FF2B5EF4-FFF2-40B4-BE49-F238E27FC236}">
                <a16:creationId xmlns:a16="http://schemas.microsoft.com/office/drawing/2014/main" id="{41E65F2B-6BFB-8CDC-9395-1406B95299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7381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6C8F41B5-8114-8400-38E9-5F6A689D7B30}"/>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875FE865-33A2-5E7E-D8EB-8EBA90E506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ABFD4C33-AD72-C1E8-F802-05D242FCA5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598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E8336BC8-50CE-E0B8-FE04-D47064E7B8FF}"/>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4335C6ED-26EC-E1BD-BB0F-DE42970459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471CE3B1-85CA-3145-C8F6-2CCB212D82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5914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A98DAD4C-DE74-76BD-BB2F-60B1A6902588}"/>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7CC963E8-10FB-CCDE-8D50-EF6F538394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E9637F3A-FB50-CB27-3F19-9F1FCBA873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3368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F4E53E05-CA27-E951-0D2B-D401267928FA}"/>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FB811049-E209-2F9D-130F-A6D19CF851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62C4C0D9-E455-551A-02CE-ABD3FD1B4E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4264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109C02AA-6E12-5C38-78B4-DF4EECF5907B}"/>
            </a:ext>
          </a:extLst>
        </p:cNvPr>
        <p:cNvGrpSpPr/>
        <p:nvPr/>
      </p:nvGrpSpPr>
      <p:grpSpPr>
        <a:xfrm>
          <a:off x="0" y="0"/>
          <a:ext cx="0" cy="0"/>
          <a:chOff x="0" y="0"/>
          <a:chExt cx="0" cy="0"/>
        </a:xfrm>
      </p:grpSpPr>
      <p:sp>
        <p:nvSpPr>
          <p:cNvPr id="99" name="Google Shape;99;g332ce85889f_0_73:notes">
            <a:extLst>
              <a:ext uri="{FF2B5EF4-FFF2-40B4-BE49-F238E27FC236}">
                <a16:creationId xmlns:a16="http://schemas.microsoft.com/office/drawing/2014/main" id="{7A54A9AB-D2C4-7AE7-CBF8-FC12390DDA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32ce85889f_0_73:notes">
            <a:extLst>
              <a:ext uri="{FF2B5EF4-FFF2-40B4-BE49-F238E27FC236}">
                <a16:creationId xmlns:a16="http://schemas.microsoft.com/office/drawing/2014/main" id="{CA5FC40F-150B-5662-375A-F34107A7F3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2627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32ce85889f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32ce85889f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32ce8588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32ce8588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88FBCA2D-FDF9-111F-6ADC-E7687FB08775}"/>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A5D08C33-078D-BA30-F2BA-965E7EB86F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A7E8F114-5E9D-9BA0-47C4-D8A5332CDA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525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21327718-94C5-FCD1-8BBE-738C327C8D83}"/>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A0132EAC-DB69-E983-428D-FDF08FA84D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0CA3E708-A016-B1FE-C765-869771E922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5760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337FEAE8-273F-3D18-CD2E-0E40D57AFA22}"/>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13E669D1-DBE0-1CB6-A6C6-3E6AAC1D36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04201221-0BBF-3487-DC35-C348FC6F0A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388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4F19A5D8-893C-CEF0-6BAF-5EA10FB43872}"/>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8FF2C5EC-CD96-EF49-D9FC-DFEF48F6D5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3B1CD4B8-351B-463F-0144-9E9A5A8DD4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037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4277CF10-F987-9D41-8EB8-F74D2F947C30}"/>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3D258DA5-569B-B7BE-44DA-56DE2A0A1A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B296C12D-844F-26B0-4025-6783A304E2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101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DA8D8713-9286-0897-4E56-0E7BD26417F6}"/>
            </a:ext>
          </a:extLst>
        </p:cNvPr>
        <p:cNvGrpSpPr/>
        <p:nvPr/>
      </p:nvGrpSpPr>
      <p:grpSpPr>
        <a:xfrm>
          <a:off x="0" y="0"/>
          <a:ext cx="0" cy="0"/>
          <a:chOff x="0" y="0"/>
          <a:chExt cx="0" cy="0"/>
        </a:xfrm>
      </p:grpSpPr>
      <p:sp>
        <p:nvSpPr>
          <p:cNvPr id="75" name="Google Shape;75;g332ce85889f_0_39:notes">
            <a:extLst>
              <a:ext uri="{FF2B5EF4-FFF2-40B4-BE49-F238E27FC236}">
                <a16:creationId xmlns:a16="http://schemas.microsoft.com/office/drawing/2014/main" id="{42FEAFE4-8E23-81A1-D079-3C9F2186B0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2ce85889f_0_39:notes">
            <a:extLst>
              <a:ext uri="{FF2B5EF4-FFF2-40B4-BE49-F238E27FC236}">
                <a16:creationId xmlns:a16="http://schemas.microsoft.com/office/drawing/2014/main" id="{7AB4501D-72DE-DBFD-F91E-88F9A998E9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819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32ce85889f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32ce85889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66961E4C-3426-B04A-44E5-88B92B3F340C}"/>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1827793C-271A-70F8-CD0C-74468D1252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36C6F7ED-131B-3326-E390-E9A5274FEE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2094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33D9B873-D71F-65DD-3BA0-E73808A1A97D}"/>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D0AC5341-814C-228A-5163-41E5643BAE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1F9E5F68-F801-2340-082F-A110F5E288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9211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50C53B8D-9BBB-2867-50E4-874376B1BDE6}"/>
            </a:ext>
          </a:extLst>
        </p:cNvPr>
        <p:cNvGrpSpPr/>
        <p:nvPr/>
      </p:nvGrpSpPr>
      <p:grpSpPr>
        <a:xfrm>
          <a:off x="0" y="0"/>
          <a:ext cx="0" cy="0"/>
          <a:chOff x="0" y="0"/>
          <a:chExt cx="0" cy="0"/>
        </a:xfrm>
      </p:grpSpPr>
      <p:sp>
        <p:nvSpPr>
          <p:cNvPr id="60" name="Google Shape;60;g332ce85889f_0_17:notes">
            <a:extLst>
              <a:ext uri="{FF2B5EF4-FFF2-40B4-BE49-F238E27FC236}">
                <a16:creationId xmlns:a16="http://schemas.microsoft.com/office/drawing/2014/main" id="{D842E761-B73E-D7D4-8E70-77F15E0249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2ce85889f_0_17:notes">
            <a:extLst>
              <a:ext uri="{FF2B5EF4-FFF2-40B4-BE49-F238E27FC236}">
                <a16:creationId xmlns:a16="http://schemas.microsoft.com/office/drawing/2014/main" id="{864AC757-468B-D996-6849-09A087C3E6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351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www.minvu.gob.cl/vivienda-y-barrio/programas-habitacionales" TargetMode="External"/><Relationship Id="rId3" Type="http://schemas.microsoft.com/office/2018/10/relationships/comments" Target="../comments/modernComment_121_63A4F40B.xml"/><Relationship Id="rId7" Type="http://schemas.openxmlformats.org/officeDocument/2006/relationships/hyperlink" Target="https://minvu.gob.cl/pndu"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cndt.cl/wp-content/uploads/2024/03/Politica_Nacional-_de_Desarrollo-_Urbano-1.pdf" TargetMode="External"/><Relationship Id="rId5" Type="http://schemas.openxmlformats.org/officeDocument/2006/relationships/hyperlink" Target="https://revistarelap.org/index.php/relap/article/view/194/594" TargetMode="Externa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www.un.org/sustainabledevelopment/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50" y="0"/>
            <a:ext cx="9143496" cy="5143500"/>
          </a:xfrm>
          <a:prstGeom prst="rect">
            <a:avLst/>
          </a:prstGeom>
          <a:noFill/>
          <a:ln>
            <a:noFill/>
          </a:ln>
        </p:spPr>
      </p:pic>
      <p:sp>
        <p:nvSpPr>
          <p:cNvPr id="55" name="Google Shape;55;p13"/>
          <p:cNvSpPr txBox="1"/>
          <p:nvPr/>
        </p:nvSpPr>
        <p:spPr>
          <a:xfrm>
            <a:off x="628648" y="1263442"/>
            <a:ext cx="7886700" cy="740469"/>
          </a:xfrm>
          <a:prstGeom prst="rect">
            <a:avLst/>
          </a:prstGeom>
          <a:noFill/>
          <a:ln>
            <a:noFill/>
          </a:ln>
        </p:spPr>
        <p:txBody>
          <a:bodyPr spcFirstLastPara="1" wrap="square" lIns="68575" tIns="34275" rIns="68575" bIns="34275" anchor="t" anchorCtr="0">
            <a:normAutofit fontScale="62500" lnSpcReduction="20000"/>
          </a:bodyPr>
          <a:lstStyle/>
          <a:p>
            <a:pPr lvl="0" algn="ctr">
              <a:lnSpc>
                <a:spcPct val="90000"/>
              </a:lnSpc>
            </a:pPr>
            <a:r>
              <a:rPr lang="es-CL" sz="3200" b="1" dirty="0">
                <a:solidFill>
                  <a:schemeClr val="bg1"/>
                </a:solidFill>
              </a:rPr>
              <a:t>Territorios que envejecen: Cambios demográficos y desafíos para las políticas habitacionales y urbanas en Chile” </a:t>
            </a:r>
            <a:endParaRPr sz="1100" dirty="0">
              <a:solidFill>
                <a:srgbClr val="000000"/>
              </a:solidFill>
            </a:endParaRPr>
          </a:p>
        </p:txBody>
      </p:sp>
      <p:pic>
        <p:nvPicPr>
          <p:cNvPr id="58" name="Google Shape;58;p13"/>
          <p:cNvPicPr preferRelativeResize="0"/>
          <p:nvPr/>
        </p:nvPicPr>
        <p:blipFill rotWithShape="1">
          <a:blip r:embed="rId4">
            <a:alphaModFix/>
          </a:blip>
          <a:srcRect l="50613" t="25885" r="18982" b="24442"/>
          <a:stretch/>
        </p:blipFill>
        <p:spPr>
          <a:xfrm>
            <a:off x="5291220" y="3488652"/>
            <a:ext cx="900650" cy="943902"/>
          </a:xfrm>
          <a:prstGeom prst="rect">
            <a:avLst/>
          </a:prstGeom>
          <a:noFill/>
          <a:ln>
            <a:noFill/>
          </a:ln>
        </p:spPr>
      </p:pic>
      <p:sp>
        <p:nvSpPr>
          <p:cNvPr id="3" name="Google Shape;55;p13">
            <a:extLst>
              <a:ext uri="{FF2B5EF4-FFF2-40B4-BE49-F238E27FC236}">
                <a16:creationId xmlns:a16="http://schemas.microsoft.com/office/drawing/2014/main" id="{FB9A90D2-CD17-79A9-9E10-5C1E52212699}"/>
              </a:ext>
            </a:extLst>
          </p:cNvPr>
          <p:cNvSpPr txBox="1"/>
          <p:nvPr/>
        </p:nvSpPr>
        <p:spPr>
          <a:xfrm>
            <a:off x="1227372" y="683960"/>
            <a:ext cx="7157803" cy="627600"/>
          </a:xfrm>
          <a:prstGeom prst="rect">
            <a:avLst/>
          </a:prstGeom>
          <a:noFill/>
          <a:ln>
            <a:noFill/>
          </a:ln>
        </p:spPr>
        <p:txBody>
          <a:bodyPr spcFirstLastPara="1" wrap="square" lIns="68575" tIns="34275" rIns="68575" bIns="34275" anchor="t" anchorCtr="0">
            <a:noAutofit/>
          </a:bodyPr>
          <a:lstStyle/>
          <a:p>
            <a:pPr lvl="0" algn="ctr">
              <a:lnSpc>
                <a:spcPct val="90000"/>
              </a:lnSpc>
            </a:pPr>
            <a:r>
              <a:rPr lang="es-CL" sz="1800" b="1" dirty="0">
                <a:solidFill>
                  <a:schemeClr val="bg1"/>
                </a:solidFill>
              </a:rPr>
              <a:t>XVII Encuentro de Políticas Públicas</a:t>
            </a:r>
            <a:endParaRPr sz="1800" b="1" dirty="0">
              <a:solidFill>
                <a:schemeClr val="bg1"/>
              </a:solidFill>
            </a:endParaRPr>
          </a:p>
        </p:txBody>
      </p:sp>
      <p:sp>
        <p:nvSpPr>
          <p:cNvPr id="4" name="Google Shape;56;p13">
            <a:extLst>
              <a:ext uri="{FF2B5EF4-FFF2-40B4-BE49-F238E27FC236}">
                <a16:creationId xmlns:a16="http://schemas.microsoft.com/office/drawing/2014/main" id="{F906EFDE-96BC-B609-EBE3-6DCD3C32699E}"/>
              </a:ext>
            </a:extLst>
          </p:cNvPr>
          <p:cNvSpPr txBox="1"/>
          <p:nvPr/>
        </p:nvSpPr>
        <p:spPr>
          <a:xfrm>
            <a:off x="2162098" y="2003911"/>
            <a:ext cx="4819800" cy="77379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None/>
            </a:pPr>
            <a:r>
              <a:rPr lang="es-CL" sz="1100" dirty="0">
                <a:solidFill>
                  <a:schemeClr val="bg1"/>
                </a:solidFill>
              </a:rPr>
              <a:t>Autoras:</a:t>
            </a:r>
          </a:p>
          <a:p>
            <a:pPr marL="0" lvl="0" indent="0" algn="ctr" rtl="0">
              <a:lnSpc>
                <a:spcPct val="90000"/>
              </a:lnSpc>
              <a:spcBef>
                <a:spcPts val="0"/>
              </a:spcBef>
              <a:spcAft>
                <a:spcPts val="0"/>
              </a:spcAft>
              <a:buNone/>
            </a:pPr>
            <a:r>
              <a:rPr lang="es-CL" sz="1100" dirty="0">
                <a:solidFill>
                  <a:schemeClr val="bg1"/>
                </a:solidFill>
              </a:rPr>
              <a:t>Ibis Jepsen Díaz</a:t>
            </a:r>
          </a:p>
          <a:p>
            <a:pPr marL="0" lvl="0" indent="0" algn="ctr" rtl="0">
              <a:lnSpc>
                <a:spcPct val="90000"/>
              </a:lnSpc>
              <a:spcBef>
                <a:spcPts val="0"/>
              </a:spcBef>
              <a:spcAft>
                <a:spcPts val="0"/>
              </a:spcAft>
              <a:buNone/>
            </a:pPr>
            <a:r>
              <a:rPr lang="es-CL" sz="1100" dirty="0">
                <a:solidFill>
                  <a:schemeClr val="bg1"/>
                </a:solidFill>
              </a:rPr>
              <a:t>Javiera Gómez León</a:t>
            </a:r>
          </a:p>
          <a:p>
            <a:pPr marL="0" lvl="0" indent="0" algn="ctr" rtl="0">
              <a:lnSpc>
                <a:spcPct val="90000"/>
              </a:lnSpc>
              <a:spcBef>
                <a:spcPts val="0"/>
              </a:spcBef>
              <a:spcAft>
                <a:spcPts val="0"/>
              </a:spcAft>
              <a:buNone/>
            </a:pPr>
            <a:r>
              <a:rPr lang="es-CL" sz="1100" dirty="0">
                <a:solidFill>
                  <a:schemeClr val="bg1"/>
                </a:solidFill>
              </a:rPr>
              <a:t>Catherine Ortega Yanca</a:t>
            </a:r>
          </a:p>
          <a:p>
            <a:pPr marL="0" lvl="0" indent="0" algn="ctr" rtl="0">
              <a:lnSpc>
                <a:spcPct val="90000"/>
              </a:lnSpc>
              <a:spcBef>
                <a:spcPts val="0"/>
              </a:spcBef>
              <a:spcAft>
                <a:spcPts val="0"/>
              </a:spcAft>
              <a:buNone/>
            </a:pPr>
            <a:endParaRPr lang="es-CL" sz="1100" dirty="0">
              <a:solidFill>
                <a:schemeClr val="bg1"/>
              </a:solidFill>
            </a:endParaRPr>
          </a:p>
        </p:txBody>
      </p:sp>
      <p:sp>
        <p:nvSpPr>
          <p:cNvPr id="5" name="CuadroTexto 4">
            <a:extLst>
              <a:ext uri="{FF2B5EF4-FFF2-40B4-BE49-F238E27FC236}">
                <a16:creationId xmlns:a16="http://schemas.microsoft.com/office/drawing/2014/main" id="{353DA210-9737-F94F-9313-62596244D4AD}"/>
              </a:ext>
            </a:extLst>
          </p:cNvPr>
          <p:cNvSpPr txBox="1"/>
          <p:nvPr/>
        </p:nvSpPr>
        <p:spPr>
          <a:xfrm>
            <a:off x="4005176" y="2805933"/>
            <a:ext cx="1133644" cy="253916"/>
          </a:xfrm>
          <a:prstGeom prst="rect">
            <a:avLst/>
          </a:prstGeom>
          <a:noFill/>
        </p:spPr>
        <p:txBody>
          <a:bodyPr wrap="none" rtlCol="0">
            <a:spAutoFit/>
          </a:bodyPr>
          <a:lstStyle/>
          <a:p>
            <a:pPr algn="ctr"/>
            <a:r>
              <a:rPr lang="es-CL" sz="1050" dirty="0">
                <a:solidFill>
                  <a:schemeClr val="bg1"/>
                </a:solidFill>
                <a:latin typeface="Verdana" panose="020B0604030504040204" pitchFamily="34" charset="0"/>
                <a:ea typeface="Verdana" panose="020B0604030504040204" pitchFamily="34" charset="0"/>
                <a:cs typeface="Verdana" panose="020B0604030504040204" pitchFamily="34" charset="0"/>
              </a:rPr>
              <a:t>octubre, 2025</a:t>
            </a:r>
          </a:p>
        </p:txBody>
      </p:sp>
      <p:pic>
        <p:nvPicPr>
          <p:cNvPr id="6" name="Gráfico 5">
            <a:extLst>
              <a:ext uri="{FF2B5EF4-FFF2-40B4-BE49-F238E27FC236}">
                <a16:creationId xmlns:a16="http://schemas.microsoft.com/office/drawing/2014/main" id="{906FABA2-0721-23D8-217E-EE10BCC80F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6382" y="3444497"/>
            <a:ext cx="2307886" cy="8416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A93B6446-EF3D-C276-DCD1-3842E06454DE}"/>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96A9AA93-1A1E-CF37-33D8-042706489ADD}"/>
              </a:ext>
            </a:extLst>
          </p:cNvPr>
          <p:cNvPicPr preferRelativeResize="0"/>
          <p:nvPr/>
        </p:nvPicPr>
        <p:blipFill>
          <a:blip r:embed="rId3">
            <a:alphaModFix/>
          </a:blip>
          <a:stretch>
            <a:fillRect/>
          </a:stretch>
        </p:blipFill>
        <p:spPr>
          <a:xfrm>
            <a:off x="0" y="0"/>
            <a:ext cx="9143496" cy="5143500"/>
          </a:xfrm>
          <a:prstGeom prst="rect">
            <a:avLst/>
          </a:prstGeom>
          <a:noFill/>
          <a:ln>
            <a:noFill/>
          </a:ln>
        </p:spPr>
      </p:pic>
      <p:sp>
        <p:nvSpPr>
          <p:cNvPr id="7" name="CuadroTexto 6">
            <a:extLst>
              <a:ext uri="{FF2B5EF4-FFF2-40B4-BE49-F238E27FC236}">
                <a16:creationId xmlns:a16="http://schemas.microsoft.com/office/drawing/2014/main" id="{8F83E8BB-62A7-2009-F8B1-2C12EAACAE26}"/>
              </a:ext>
            </a:extLst>
          </p:cNvPr>
          <p:cNvSpPr txBox="1"/>
          <p:nvPr/>
        </p:nvSpPr>
        <p:spPr>
          <a:xfrm>
            <a:off x="2128602" y="800478"/>
            <a:ext cx="5696263" cy="307135"/>
          </a:xfrm>
          <a:prstGeom prst="rect">
            <a:avLst/>
          </a:prstGeom>
          <a:noFill/>
        </p:spPr>
        <p:txBody>
          <a:bodyPr wrap="square">
            <a:spAutoFit/>
          </a:bodyPr>
          <a:lstStyle/>
          <a:p>
            <a:pPr algn="just">
              <a:lnSpc>
                <a:spcPct val="107000"/>
              </a:lnSpc>
              <a:spcAft>
                <a:spcPts val="800"/>
              </a:spcAft>
              <a:buNone/>
            </a:pPr>
            <a:r>
              <a:rPr lang="es-CL" dirty="0">
                <a:latin typeface="Montserrat" panose="00000500000000000000" pitchFamily="2" charset="0"/>
              </a:rPr>
              <a:t>Porcentaje de personas mayores de 65 años por región</a:t>
            </a:r>
            <a:endParaRPr lang="es-CL" sz="1400" kern="100" dirty="0">
              <a:effectLst/>
              <a:latin typeface="Montserrat" panose="00000500000000000000" pitchFamily="2" charset="0"/>
              <a:ea typeface="Aptos" panose="020B00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950EC126-5AED-66F3-B617-42ACEADBC8DE}"/>
              </a:ext>
            </a:extLst>
          </p:cNvPr>
          <p:cNvSpPr txBox="1"/>
          <p:nvPr/>
        </p:nvSpPr>
        <p:spPr>
          <a:xfrm>
            <a:off x="2233533" y="4105205"/>
            <a:ext cx="5591331" cy="278602"/>
          </a:xfrm>
          <a:prstGeom prst="rect">
            <a:avLst/>
          </a:prstGeom>
          <a:noFill/>
        </p:spPr>
        <p:txBody>
          <a:bodyPr wrap="square">
            <a:spAutoFit/>
          </a:bodyPr>
          <a:lstStyle/>
          <a:p>
            <a:pPr algn="ctr">
              <a:lnSpc>
                <a:spcPct val="107000"/>
              </a:lnSpc>
              <a:spcAft>
                <a:spcPts val="800"/>
              </a:spcAft>
              <a:buNone/>
            </a:pPr>
            <a:r>
              <a:rPr lang="es-CL" sz="1200" kern="100" dirty="0">
                <a:effectLst/>
                <a:latin typeface="Montserrat" panose="00000500000000000000" pitchFamily="2" charset="0"/>
                <a:ea typeface="Aptos" panose="020B0004020202020204" pitchFamily="34" charset="0"/>
                <a:cs typeface="Arial" panose="020B0604020202020204" pitchFamily="34" charset="0"/>
              </a:rPr>
              <a:t>Fuente: Elaboración propia a partir de datos del Censo 2024, INE.</a:t>
            </a:r>
          </a:p>
        </p:txBody>
      </p:sp>
      <p:graphicFrame>
        <p:nvGraphicFramePr>
          <p:cNvPr id="3" name="Gráfico 2">
            <a:extLst>
              <a:ext uri="{FF2B5EF4-FFF2-40B4-BE49-F238E27FC236}">
                <a16:creationId xmlns:a16="http://schemas.microsoft.com/office/drawing/2014/main" id="{84DF04B5-8F55-5CCD-C01B-A328123DF9E9}"/>
              </a:ext>
            </a:extLst>
          </p:cNvPr>
          <p:cNvGraphicFramePr/>
          <p:nvPr>
            <p:extLst>
              <p:ext uri="{D42A27DB-BD31-4B8C-83A1-F6EECF244321}">
                <p14:modId xmlns:p14="http://schemas.microsoft.com/office/powerpoint/2010/main" val="1411508839"/>
              </p:ext>
            </p:extLst>
          </p:nvPr>
        </p:nvGraphicFramePr>
        <p:xfrm>
          <a:off x="430028" y="1450658"/>
          <a:ext cx="8211801" cy="2229428"/>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a:extLst>
              <a:ext uri="{FF2B5EF4-FFF2-40B4-BE49-F238E27FC236}">
                <a16:creationId xmlns:a16="http://schemas.microsoft.com/office/drawing/2014/main" id="{D8DDDD77-8250-B95D-02FE-71338A36175E}"/>
              </a:ext>
            </a:extLst>
          </p:cNvPr>
          <p:cNvSpPr/>
          <p:nvPr/>
        </p:nvSpPr>
        <p:spPr>
          <a:xfrm>
            <a:off x="3402767" y="1283720"/>
            <a:ext cx="314794" cy="158689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Rectángulo 3">
            <a:extLst>
              <a:ext uri="{FF2B5EF4-FFF2-40B4-BE49-F238E27FC236}">
                <a16:creationId xmlns:a16="http://schemas.microsoft.com/office/drawing/2014/main" id="{A3C47E39-08A0-0347-A198-C38CED2FDB04}"/>
              </a:ext>
            </a:extLst>
          </p:cNvPr>
          <p:cNvSpPr/>
          <p:nvPr/>
        </p:nvSpPr>
        <p:spPr>
          <a:xfrm>
            <a:off x="5269044" y="1283720"/>
            <a:ext cx="314794" cy="158689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Google Shape;65;p14">
            <a:extLst>
              <a:ext uri="{FF2B5EF4-FFF2-40B4-BE49-F238E27FC236}">
                <a16:creationId xmlns:a16="http://schemas.microsoft.com/office/drawing/2014/main" id="{702F93D0-C51E-31C3-08D8-FD0948C48B8C}"/>
              </a:ext>
            </a:extLst>
          </p:cNvPr>
          <p:cNvSpPr txBox="1"/>
          <p:nvPr/>
        </p:nvSpPr>
        <p:spPr>
          <a:xfrm>
            <a:off x="118984" y="139560"/>
            <a:ext cx="7886700" cy="38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CL" sz="2400" dirty="0">
                <a:solidFill>
                  <a:srgbClr val="2E3192"/>
                </a:solidFill>
              </a:rPr>
              <a:t>Tendencias demográficas del envejecimiento</a:t>
            </a:r>
            <a:endParaRPr sz="2400" dirty="0">
              <a:solidFill>
                <a:srgbClr val="2E3192"/>
              </a:solidFill>
            </a:endParaRPr>
          </a:p>
        </p:txBody>
      </p:sp>
    </p:spTree>
    <p:extLst>
      <p:ext uri="{BB962C8B-B14F-4D97-AF65-F5344CB8AC3E}">
        <p14:creationId xmlns:p14="http://schemas.microsoft.com/office/powerpoint/2010/main" val="898402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A8488E5C-6F3E-895E-E68D-C5A49A66064F}"/>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E3067A17-BD3C-4160-A009-3B61B82BC997}"/>
              </a:ext>
            </a:extLst>
          </p:cNvPr>
          <p:cNvPicPr preferRelativeResize="0"/>
          <p:nvPr/>
        </p:nvPicPr>
        <p:blipFill>
          <a:blip r:embed="rId3">
            <a:alphaModFix/>
          </a:blip>
          <a:stretch>
            <a:fillRect/>
          </a:stretch>
        </p:blipFill>
        <p:spPr>
          <a:xfrm>
            <a:off x="0" y="0"/>
            <a:ext cx="9143496" cy="5143500"/>
          </a:xfrm>
          <a:prstGeom prst="rect">
            <a:avLst/>
          </a:prstGeom>
          <a:noFill/>
          <a:ln>
            <a:noFill/>
          </a:ln>
        </p:spPr>
      </p:pic>
      <p:sp>
        <p:nvSpPr>
          <p:cNvPr id="7" name="CuadroTexto 6">
            <a:extLst>
              <a:ext uri="{FF2B5EF4-FFF2-40B4-BE49-F238E27FC236}">
                <a16:creationId xmlns:a16="http://schemas.microsoft.com/office/drawing/2014/main" id="{51F661C4-62B8-BA52-13AC-CEEF827ACC34}"/>
              </a:ext>
            </a:extLst>
          </p:cNvPr>
          <p:cNvSpPr txBox="1"/>
          <p:nvPr/>
        </p:nvSpPr>
        <p:spPr>
          <a:xfrm>
            <a:off x="1034323" y="860542"/>
            <a:ext cx="7487586" cy="640496"/>
          </a:xfrm>
          <a:prstGeom prst="rect">
            <a:avLst/>
          </a:prstGeom>
          <a:noFill/>
        </p:spPr>
        <p:txBody>
          <a:bodyPr wrap="square">
            <a:spAutoFit/>
          </a:bodyPr>
          <a:lstStyle/>
          <a:p>
            <a:pPr algn="just">
              <a:lnSpc>
                <a:spcPct val="107000"/>
              </a:lnSpc>
              <a:spcAft>
                <a:spcPts val="800"/>
              </a:spcAft>
            </a:pPr>
            <a:r>
              <a:rPr lang="es-CL" dirty="0"/>
              <a:t>Comunas más envejecidas por región, según hogar y porcentaje de población ≥ a 65 años</a:t>
            </a:r>
          </a:p>
          <a:p>
            <a:pPr algn="just">
              <a:lnSpc>
                <a:spcPct val="107000"/>
              </a:lnSpc>
              <a:spcAft>
                <a:spcPts val="800"/>
              </a:spcAft>
              <a:buNone/>
            </a:pPr>
            <a:endParaRPr lang="es-CL" sz="1400" kern="100" dirty="0">
              <a:effectLst/>
              <a:latin typeface="Times New Roman" panose="02020603050405020304" pitchFamily="18" charset="0"/>
              <a:ea typeface="Aptos" panose="020B00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7916679C-7D22-732C-90BD-44423F790E4D}"/>
              </a:ext>
            </a:extLst>
          </p:cNvPr>
          <p:cNvSpPr txBox="1"/>
          <p:nvPr/>
        </p:nvSpPr>
        <p:spPr>
          <a:xfrm>
            <a:off x="2233534" y="4105205"/>
            <a:ext cx="4624466" cy="281680"/>
          </a:xfrm>
          <a:prstGeom prst="rect">
            <a:avLst/>
          </a:prstGeom>
          <a:noFill/>
        </p:spPr>
        <p:txBody>
          <a:bodyPr wrap="square">
            <a:spAutoFit/>
          </a:bodyPr>
          <a:lstStyle/>
          <a:p>
            <a:pPr algn="ctr">
              <a:lnSpc>
                <a:spcPct val="107000"/>
              </a:lnSpc>
              <a:spcAft>
                <a:spcPts val="800"/>
              </a:spcAft>
              <a:buNone/>
            </a:pPr>
            <a:r>
              <a:rPr lang="es-CL" sz="1200" kern="100" dirty="0">
                <a:effectLst/>
                <a:latin typeface="Times New Roman" panose="02020603050405020304" pitchFamily="18" charset="0"/>
                <a:ea typeface="Aptos" panose="020B0004020202020204" pitchFamily="34" charset="0"/>
                <a:cs typeface="Arial" panose="020B0604020202020204" pitchFamily="34" charset="0"/>
              </a:rPr>
              <a:t>Fuente: Elaboración propia a partir de datos del Censo 2024, INE.</a:t>
            </a:r>
            <a:endParaRPr lang="es-CL" sz="1200" kern="100" dirty="0">
              <a:effectLst/>
              <a:latin typeface="Aptos" panose="020B0004020202020204" pitchFamily="34" charset="0"/>
              <a:ea typeface="Aptos" panose="020B000402020202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96E29AAD-F259-EF6A-F831-51C48C3F4DD1}"/>
              </a:ext>
            </a:extLst>
          </p:cNvPr>
          <p:cNvGraphicFramePr>
            <a:graphicFrameLocks noGrp="1"/>
          </p:cNvGraphicFramePr>
          <p:nvPr/>
        </p:nvGraphicFramePr>
        <p:xfrm>
          <a:off x="2433385" y="1283391"/>
          <a:ext cx="4276725" cy="2821814"/>
        </p:xfrm>
        <a:graphic>
          <a:graphicData uri="http://schemas.openxmlformats.org/drawingml/2006/table">
            <a:tbl>
              <a:tblPr firstRow="1" firstCol="1">
                <a:tableStyleId>{5C22544A-7EE6-4342-B048-85BDC9FD1C3A}</a:tableStyleId>
              </a:tblPr>
              <a:tblGrid>
                <a:gridCol w="1095375">
                  <a:extLst>
                    <a:ext uri="{9D8B030D-6E8A-4147-A177-3AD203B41FA5}">
                      <a16:colId xmlns:a16="http://schemas.microsoft.com/office/drawing/2014/main" val="3046971756"/>
                    </a:ext>
                  </a:extLst>
                </a:gridCol>
                <a:gridCol w="1076325">
                  <a:extLst>
                    <a:ext uri="{9D8B030D-6E8A-4147-A177-3AD203B41FA5}">
                      <a16:colId xmlns:a16="http://schemas.microsoft.com/office/drawing/2014/main" val="4235195311"/>
                    </a:ext>
                  </a:extLst>
                </a:gridCol>
                <a:gridCol w="1076325">
                  <a:extLst>
                    <a:ext uri="{9D8B030D-6E8A-4147-A177-3AD203B41FA5}">
                      <a16:colId xmlns:a16="http://schemas.microsoft.com/office/drawing/2014/main" val="950901349"/>
                    </a:ext>
                  </a:extLst>
                </a:gridCol>
                <a:gridCol w="1028700">
                  <a:extLst>
                    <a:ext uri="{9D8B030D-6E8A-4147-A177-3AD203B41FA5}">
                      <a16:colId xmlns:a16="http://schemas.microsoft.com/office/drawing/2014/main" val="451587469"/>
                    </a:ext>
                  </a:extLst>
                </a:gridCol>
              </a:tblGrid>
              <a:tr h="238125">
                <a:tc>
                  <a:txBody>
                    <a:bodyPr/>
                    <a:lstStyle/>
                    <a:p>
                      <a:pPr algn="ctr">
                        <a:lnSpc>
                          <a:spcPct val="107000"/>
                        </a:lnSpc>
                        <a:spcAft>
                          <a:spcPts val="800"/>
                        </a:spcAft>
                        <a:buNone/>
                      </a:pPr>
                      <a:r>
                        <a:rPr lang="es-CL" sz="900" kern="100">
                          <a:effectLst/>
                        </a:rPr>
                        <a:t>Región</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s-CL" sz="900" kern="100">
                          <a:effectLst/>
                        </a:rPr>
                        <a:t>Comuna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s-CL" sz="900" kern="100">
                          <a:effectLst/>
                        </a:rPr>
                        <a:t>% de hogares ≥ 65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s-CL" sz="900" kern="100">
                          <a:effectLst/>
                        </a:rPr>
                        <a:t>% población ≥ 65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84262998"/>
                  </a:ext>
                </a:extLst>
              </a:tr>
              <a:tr h="91440">
                <a:tc>
                  <a:txBody>
                    <a:bodyPr/>
                    <a:lstStyle/>
                    <a:p>
                      <a:pPr>
                        <a:lnSpc>
                          <a:spcPct val="107000"/>
                        </a:lnSpc>
                        <a:spcAft>
                          <a:spcPts val="800"/>
                        </a:spcAft>
                        <a:buNone/>
                      </a:pPr>
                      <a:r>
                        <a:rPr lang="es-CL" sz="900" kern="100">
                          <a:effectLst/>
                        </a:rPr>
                        <a:t>Arica y Parinacota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Camarones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29,3</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26,5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715189680"/>
                  </a:ext>
                </a:extLst>
              </a:tr>
              <a:tr h="34290">
                <a:tc>
                  <a:txBody>
                    <a:bodyPr/>
                    <a:lstStyle/>
                    <a:p>
                      <a:pPr>
                        <a:lnSpc>
                          <a:spcPct val="107000"/>
                        </a:lnSpc>
                        <a:spcAft>
                          <a:spcPts val="800"/>
                        </a:spcAft>
                        <a:buNone/>
                      </a:pPr>
                      <a:r>
                        <a:rPr lang="es-CL" sz="900" kern="100">
                          <a:effectLst/>
                        </a:rPr>
                        <a:t>Tarapacá</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Colchane</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25,5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16,8</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02276209"/>
                  </a:ext>
                </a:extLst>
              </a:tr>
              <a:tr h="34290">
                <a:tc>
                  <a:txBody>
                    <a:bodyPr/>
                    <a:lstStyle/>
                    <a:p>
                      <a:pPr>
                        <a:lnSpc>
                          <a:spcPct val="107000"/>
                        </a:lnSpc>
                        <a:spcAft>
                          <a:spcPts val="800"/>
                        </a:spcAft>
                        <a:buNone/>
                      </a:pPr>
                      <a:r>
                        <a:rPr lang="es-CL" sz="900" kern="100">
                          <a:effectLst/>
                        </a:rPr>
                        <a:t>Antofagasta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Ollagüe</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16,7</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13,7</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48394537"/>
                  </a:ext>
                </a:extLst>
              </a:tr>
              <a:tr h="34290">
                <a:tc>
                  <a:txBody>
                    <a:bodyPr/>
                    <a:lstStyle/>
                    <a:p>
                      <a:pPr>
                        <a:lnSpc>
                          <a:spcPct val="107000"/>
                        </a:lnSpc>
                        <a:spcAft>
                          <a:spcPts val="800"/>
                        </a:spcAft>
                        <a:buNone/>
                      </a:pPr>
                      <a:r>
                        <a:rPr lang="es-CL" sz="900" kern="100">
                          <a:effectLst/>
                        </a:rPr>
                        <a:t>Atacama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Alto del Carmen</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21,3</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21,4</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551881974"/>
                  </a:ext>
                </a:extLst>
              </a:tr>
              <a:tr h="34290">
                <a:tc>
                  <a:txBody>
                    <a:bodyPr/>
                    <a:lstStyle/>
                    <a:p>
                      <a:pPr>
                        <a:lnSpc>
                          <a:spcPct val="107000"/>
                        </a:lnSpc>
                        <a:spcAft>
                          <a:spcPts val="800"/>
                        </a:spcAft>
                        <a:buNone/>
                      </a:pPr>
                      <a:r>
                        <a:rPr lang="es-CL" sz="900" kern="100">
                          <a:effectLst/>
                        </a:rPr>
                        <a:t>Coquimbo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Rio Hurtado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23,5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24,1</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32611859"/>
                  </a:ext>
                </a:extLst>
              </a:tr>
              <a:tr h="34290">
                <a:tc>
                  <a:txBody>
                    <a:bodyPr/>
                    <a:lstStyle/>
                    <a:p>
                      <a:pPr>
                        <a:lnSpc>
                          <a:spcPct val="107000"/>
                        </a:lnSpc>
                        <a:spcAft>
                          <a:spcPts val="800"/>
                        </a:spcAft>
                        <a:buNone/>
                      </a:pPr>
                      <a:r>
                        <a:rPr lang="es-CL" sz="900" kern="100">
                          <a:effectLst/>
                        </a:rPr>
                        <a:t>Valparaíso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El Tabo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27,1</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25,0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205543857"/>
                  </a:ext>
                </a:extLst>
              </a:tr>
              <a:tr h="34290">
                <a:tc>
                  <a:txBody>
                    <a:bodyPr/>
                    <a:lstStyle/>
                    <a:p>
                      <a:pPr>
                        <a:lnSpc>
                          <a:spcPct val="107000"/>
                        </a:lnSpc>
                        <a:spcAft>
                          <a:spcPts val="800"/>
                        </a:spcAft>
                        <a:buNone/>
                      </a:pPr>
                      <a:r>
                        <a:rPr lang="es-CL" sz="900" kern="100">
                          <a:effectLst/>
                        </a:rPr>
                        <a:t>Metropolitana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San Pedro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17,0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17,0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54627960"/>
                  </a:ext>
                </a:extLst>
              </a:tr>
              <a:tr h="78105">
                <a:tc>
                  <a:txBody>
                    <a:bodyPr/>
                    <a:lstStyle/>
                    <a:p>
                      <a:pPr>
                        <a:lnSpc>
                          <a:spcPct val="107000"/>
                        </a:lnSpc>
                        <a:spcAft>
                          <a:spcPts val="800"/>
                        </a:spcAft>
                        <a:buNone/>
                      </a:pPr>
                      <a:r>
                        <a:rPr lang="es-CL" sz="900" kern="100">
                          <a:effectLst/>
                        </a:rPr>
                        <a:t>O´Higgins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Navidad</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21,5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22,1</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781199781"/>
                  </a:ext>
                </a:extLst>
              </a:tr>
              <a:tr h="34290">
                <a:tc>
                  <a:txBody>
                    <a:bodyPr/>
                    <a:lstStyle/>
                    <a:p>
                      <a:pPr>
                        <a:lnSpc>
                          <a:spcPct val="107000"/>
                        </a:lnSpc>
                        <a:spcAft>
                          <a:spcPts val="800"/>
                        </a:spcAft>
                        <a:buNone/>
                      </a:pPr>
                      <a:r>
                        <a:rPr lang="es-CL" sz="900" kern="100">
                          <a:effectLst/>
                        </a:rPr>
                        <a:t>Maule</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Curepto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22,3</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24,0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676377261"/>
                  </a:ext>
                </a:extLst>
              </a:tr>
              <a:tr h="81280">
                <a:tc rowSpan="2">
                  <a:txBody>
                    <a:bodyPr/>
                    <a:lstStyle/>
                    <a:p>
                      <a:pPr>
                        <a:lnSpc>
                          <a:spcPct val="107000"/>
                        </a:lnSpc>
                        <a:spcAft>
                          <a:spcPts val="800"/>
                        </a:spcAft>
                        <a:buNone/>
                      </a:pPr>
                      <a:r>
                        <a:rPr lang="es-CL" sz="900" kern="100">
                          <a:effectLst/>
                        </a:rPr>
                        <a:t>Ñuble</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Cobquecura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21,0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23,5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92940452"/>
                  </a:ext>
                </a:extLst>
              </a:tr>
              <a:tr h="47625">
                <a:tc vMerge="1">
                  <a:txBody>
                    <a:bodyPr/>
                    <a:lstStyle/>
                    <a:p>
                      <a:endParaRPr lang="es-CL"/>
                    </a:p>
                  </a:txBody>
                  <a:tcPr/>
                </a:tc>
                <a:tc>
                  <a:txBody>
                    <a:bodyPr/>
                    <a:lstStyle/>
                    <a:p>
                      <a:pPr>
                        <a:lnSpc>
                          <a:spcPct val="107000"/>
                        </a:lnSpc>
                        <a:spcAft>
                          <a:spcPts val="800"/>
                        </a:spcAft>
                        <a:buNone/>
                      </a:pPr>
                      <a:r>
                        <a:rPr lang="es-CL" sz="900" kern="100">
                          <a:effectLst/>
                        </a:rPr>
                        <a:t>Ranquil</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21,0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22,8</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774464843"/>
                  </a:ext>
                </a:extLst>
              </a:tr>
              <a:tr h="34290">
                <a:tc>
                  <a:txBody>
                    <a:bodyPr/>
                    <a:lstStyle/>
                    <a:p>
                      <a:pPr>
                        <a:lnSpc>
                          <a:spcPct val="107000"/>
                        </a:lnSpc>
                        <a:spcAft>
                          <a:spcPts val="800"/>
                        </a:spcAft>
                        <a:buNone/>
                      </a:pPr>
                      <a:r>
                        <a:rPr lang="es-CL" sz="900" kern="100">
                          <a:effectLst/>
                        </a:rPr>
                        <a:t>Biobío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Quilleco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20,0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21,9</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772788534"/>
                  </a:ext>
                </a:extLst>
              </a:tr>
              <a:tr h="34290">
                <a:tc>
                  <a:txBody>
                    <a:bodyPr/>
                    <a:lstStyle/>
                    <a:p>
                      <a:pPr>
                        <a:lnSpc>
                          <a:spcPct val="107000"/>
                        </a:lnSpc>
                        <a:spcAft>
                          <a:spcPts val="800"/>
                        </a:spcAft>
                        <a:buNone/>
                      </a:pPr>
                      <a:r>
                        <a:rPr lang="es-CL" sz="900" kern="100">
                          <a:effectLst/>
                        </a:rPr>
                        <a:t>Araucanía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Cunco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19,2</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20,1</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252944192"/>
                  </a:ext>
                </a:extLst>
              </a:tr>
              <a:tr h="34290">
                <a:tc>
                  <a:txBody>
                    <a:bodyPr/>
                    <a:lstStyle/>
                    <a:p>
                      <a:pPr>
                        <a:lnSpc>
                          <a:spcPct val="107000"/>
                        </a:lnSpc>
                        <a:spcAft>
                          <a:spcPts val="800"/>
                        </a:spcAft>
                        <a:buNone/>
                      </a:pPr>
                      <a:r>
                        <a:rPr lang="es-CL" sz="900" kern="100">
                          <a:effectLst/>
                        </a:rPr>
                        <a:t>Los Ríos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Corral</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18,3</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19,1</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562278754"/>
                  </a:ext>
                </a:extLst>
              </a:tr>
              <a:tr h="34290">
                <a:tc>
                  <a:txBody>
                    <a:bodyPr/>
                    <a:lstStyle/>
                    <a:p>
                      <a:pPr>
                        <a:lnSpc>
                          <a:spcPct val="107000"/>
                        </a:lnSpc>
                        <a:spcAft>
                          <a:spcPts val="800"/>
                        </a:spcAft>
                        <a:buNone/>
                      </a:pPr>
                      <a:r>
                        <a:rPr lang="es-CL" sz="900" kern="100">
                          <a:effectLst/>
                        </a:rPr>
                        <a:t>Los Lagos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Palena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20,2</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18,9</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239658940"/>
                  </a:ext>
                </a:extLst>
              </a:tr>
              <a:tr h="34290">
                <a:tc>
                  <a:txBody>
                    <a:bodyPr/>
                    <a:lstStyle/>
                    <a:p>
                      <a:pPr>
                        <a:lnSpc>
                          <a:spcPct val="107000"/>
                        </a:lnSpc>
                        <a:spcAft>
                          <a:spcPts val="800"/>
                        </a:spcAft>
                        <a:buNone/>
                      </a:pPr>
                      <a:r>
                        <a:rPr lang="es-CL" sz="900" kern="100">
                          <a:effectLst/>
                        </a:rPr>
                        <a:t>Aysén</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Lago Verde</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22,8</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20,4</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34394905"/>
                  </a:ext>
                </a:extLst>
              </a:tr>
              <a:tr h="76835">
                <a:tc>
                  <a:txBody>
                    <a:bodyPr/>
                    <a:lstStyle/>
                    <a:p>
                      <a:pPr>
                        <a:lnSpc>
                          <a:spcPct val="107000"/>
                        </a:lnSpc>
                        <a:spcAft>
                          <a:spcPts val="800"/>
                        </a:spcAft>
                        <a:buNone/>
                      </a:pPr>
                      <a:r>
                        <a:rPr lang="es-CL" sz="900" kern="100">
                          <a:effectLst/>
                        </a:rPr>
                        <a:t>Magallanes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Río Verde</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a:effectLst/>
                        </a:rPr>
                        <a:t>15,9</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buNone/>
                      </a:pPr>
                      <a:r>
                        <a:rPr lang="es-CL" sz="900" kern="100" dirty="0">
                          <a:effectLst/>
                        </a:rPr>
                        <a:t>16,7</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396808209"/>
                  </a:ext>
                </a:extLst>
              </a:tr>
            </a:tbl>
          </a:graphicData>
        </a:graphic>
      </p:graphicFrame>
      <p:sp>
        <p:nvSpPr>
          <p:cNvPr id="3" name="Rectángulo 2">
            <a:extLst>
              <a:ext uri="{FF2B5EF4-FFF2-40B4-BE49-F238E27FC236}">
                <a16:creationId xmlns:a16="http://schemas.microsoft.com/office/drawing/2014/main" id="{5F37D8C2-0423-F6A0-8E3B-2F9FCE1BDBD0}"/>
              </a:ext>
            </a:extLst>
          </p:cNvPr>
          <p:cNvSpPr/>
          <p:nvPr/>
        </p:nvSpPr>
        <p:spPr>
          <a:xfrm>
            <a:off x="2433385" y="1558976"/>
            <a:ext cx="4276725" cy="2816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Rectángulo 3">
            <a:extLst>
              <a:ext uri="{FF2B5EF4-FFF2-40B4-BE49-F238E27FC236}">
                <a16:creationId xmlns:a16="http://schemas.microsoft.com/office/drawing/2014/main" id="{AEFCA3A6-5048-5C3D-AC89-DD98195918FB}"/>
              </a:ext>
            </a:extLst>
          </p:cNvPr>
          <p:cNvSpPr/>
          <p:nvPr/>
        </p:nvSpPr>
        <p:spPr>
          <a:xfrm>
            <a:off x="2433385" y="2420910"/>
            <a:ext cx="4276725" cy="16553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Google Shape;65;p14">
            <a:extLst>
              <a:ext uri="{FF2B5EF4-FFF2-40B4-BE49-F238E27FC236}">
                <a16:creationId xmlns:a16="http://schemas.microsoft.com/office/drawing/2014/main" id="{D83B3ABD-709B-19DC-FA9B-5B7CF8C10CB2}"/>
              </a:ext>
            </a:extLst>
          </p:cNvPr>
          <p:cNvSpPr txBox="1"/>
          <p:nvPr/>
        </p:nvSpPr>
        <p:spPr>
          <a:xfrm>
            <a:off x="118984" y="139560"/>
            <a:ext cx="7886700" cy="38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CL" sz="2400" dirty="0">
                <a:solidFill>
                  <a:srgbClr val="2E3192"/>
                </a:solidFill>
              </a:rPr>
              <a:t>Tendencias demográficas del envejecimiento</a:t>
            </a:r>
            <a:endParaRPr sz="2400" dirty="0">
              <a:solidFill>
                <a:srgbClr val="2E3192"/>
              </a:solidFill>
            </a:endParaRPr>
          </a:p>
        </p:txBody>
      </p:sp>
    </p:spTree>
    <p:extLst>
      <p:ext uri="{BB962C8B-B14F-4D97-AF65-F5344CB8AC3E}">
        <p14:creationId xmlns:p14="http://schemas.microsoft.com/office/powerpoint/2010/main" val="1248927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6A3C4C56-CF3E-3BDE-22BF-BAB36959DFD9}"/>
            </a:ext>
          </a:extLst>
        </p:cNvPr>
        <p:cNvGrpSpPr/>
        <p:nvPr/>
      </p:nvGrpSpPr>
      <p:grpSpPr>
        <a:xfrm>
          <a:off x="0" y="0"/>
          <a:ext cx="0" cy="0"/>
          <a:chOff x="0" y="0"/>
          <a:chExt cx="0" cy="0"/>
        </a:xfrm>
      </p:grpSpPr>
      <p:pic>
        <p:nvPicPr>
          <p:cNvPr id="93" name="Google Shape;93;p18">
            <a:extLst>
              <a:ext uri="{FF2B5EF4-FFF2-40B4-BE49-F238E27FC236}">
                <a16:creationId xmlns:a16="http://schemas.microsoft.com/office/drawing/2014/main" id="{0D42EE02-5992-9213-3596-BE3A9E92DEDC}"/>
              </a:ext>
            </a:extLst>
          </p:cNvPr>
          <p:cNvPicPr preferRelativeResize="0"/>
          <p:nvPr/>
        </p:nvPicPr>
        <p:blipFill>
          <a:blip r:embed="rId3">
            <a:alphaModFix/>
          </a:blip>
          <a:stretch>
            <a:fillRect/>
          </a:stretch>
        </p:blipFill>
        <p:spPr>
          <a:xfrm>
            <a:off x="0" y="0"/>
            <a:ext cx="9144001" cy="5143784"/>
          </a:xfrm>
          <a:prstGeom prst="rect">
            <a:avLst/>
          </a:prstGeom>
          <a:noFill/>
          <a:ln>
            <a:noFill/>
          </a:ln>
        </p:spPr>
      </p:pic>
      <p:sp>
        <p:nvSpPr>
          <p:cNvPr id="97" name="Google Shape;97;p18">
            <a:extLst>
              <a:ext uri="{FF2B5EF4-FFF2-40B4-BE49-F238E27FC236}">
                <a16:creationId xmlns:a16="http://schemas.microsoft.com/office/drawing/2014/main" id="{681F0165-A924-7A02-C4C8-5950DFEFD65F}"/>
              </a:ext>
            </a:extLst>
          </p:cNvPr>
          <p:cNvSpPr txBox="1"/>
          <p:nvPr/>
        </p:nvSpPr>
        <p:spPr>
          <a:xfrm>
            <a:off x="732566" y="1953589"/>
            <a:ext cx="7886700" cy="38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419" sz="2400" b="1" dirty="0">
                <a:solidFill>
                  <a:srgbClr val="2E3192"/>
                </a:solidFill>
                <a:latin typeface="Verdana"/>
                <a:ea typeface="Verdana"/>
                <a:cs typeface="Verdana"/>
                <a:sym typeface="Verdana"/>
              </a:rPr>
              <a:t>2</a:t>
            </a:r>
            <a:r>
              <a:rPr lang="es-419" sz="2400" b="1" i="0" u="none" strike="noStrike" cap="none" dirty="0">
                <a:solidFill>
                  <a:srgbClr val="2E3192"/>
                </a:solidFill>
                <a:latin typeface="Verdana"/>
                <a:ea typeface="Verdana"/>
                <a:cs typeface="Verdana"/>
                <a:sym typeface="Verdana"/>
              </a:rPr>
              <a:t>. TENENCIA DE LA VIVIENDA EN PERSONAS MAYORES</a:t>
            </a:r>
            <a:endParaRPr sz="2400" dirty="0">
              <a:solidFill>
                <a:srgbClr val="2E3192"/>
              </a:solidFill>
            </a:endParaRPr>
          </a:p>
        </p:txBody>
      </p:sp>
    </p:spTree>
    <p:extLst>
      <p:ext uri="{BB962C8B-B14F-4D97-AF65-F5344CB8AC3E}">
        <p14:creationId xmlns:p14="http://schemas.microsoft.com/office/powerpoint/2010/main" val="1240510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6B9333B9-CF66-E32F-681A-B2098390DEA6}"/>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3B1CB103-FA19-B17C-8AA1-1B3C940E53D8}"/>
              </a:ext>
            </a:extLst>
          </p:cNvPr>
          <p:cNvPicPr preferRelativeResize="0"/>
          <p:nvPr/>
        </p:nvPicPr>
        <p:blipFill>
          <a:blip r:embed="rId3">
            <a:alphaModFix/>
          </a:blip>
          <a:stretch>
            <a:fillRect/>
          </a:stretch>
        </p:blipFill>
        <p:spPr>
          <a:xfrm>
            <a:off x="0" y="0"/>
            <a:ext cx="9143496" cy="5143500"/>
          </a:xfrm>
          <a:prstGeom prst="rect">
            <a:avLst/>
          </a:prstGeom>
          <a:noFill/>
          <a:ln>
            <a:noFill/>
          </a:ln>
        </p:spPr>
      </p:pic>
      <p:sp>
        <p:nvSpPr>
          <p:cNvPr id="65" name="Google Shape;65;p14">
            <a:extLst>
              <a:ext uri="{FF2B5EF4-FFF2-40B4-BE49-F238E27FC236}">
                <a16:creationId xmlns:a16="http://schemas.microsoft.com/office/drawing/2014/main" id="{A25C1840-7757-43D3-7F7E-6DE5565E1307}"/>
              </a:ext>
            </a:extLst>
          </p:cNvPr>
          <p:cNvSpPr txBox="1"/>
          <p:nvPr/>
        </p:nvSpPr>
        <p:spPr>
          <a:xfrm>
            <a:off x="430029" y="236171"/>
            <a:ext cx="7886700" cy="38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CL" sz="2400" dirty="0">
                <a:solidFill>
                  <a:srgbClr val="2E3192"/>
                </a:solidFill>
              </a:rPr>
              <a:t>2. Tenencia de la vivienda</a:t>
            </a:r>
            <a:endParaRPr sz="2400" dirty="0">
              <a:solidFill>
                <a:srgbClr val="2E3192"/>
              </a:solidFill>
            </a:endParaRPr>
          </a:p>
        </p:txBody>
      </p:sp>
      <p:sp>
        <p:nvSpPr>
          <p:cNvPr id="7" name="CuadroTexto 6">
            <a:extLst>
              <a:ext uri="{FF2B5EF4-FFF2-40B4-BE49-F238E27FC236}">
                <a16:creationId xmlns:a16="http://schemas.microsoft.com/office/drawing/2014/main" id="{E6FF8E91-5DA7-CB06-DAB7-A8FC9158F4FD}"/>
              </a:ext>
            </a:extLst>
          </p:cNvPr>
          <p:cNvSpPr txBox="1"/>
          <p:nvPr/>
        </p:nvSpPr>
        <p:spPr>
          <a:xfrm>
            <a:off x="188424" y="834035"/>
            <a:ext cx="4383577" cy="540148"/>
          </a:xfrm>
          <a:prstGeom prst="rect">
            <a:avLst/>
          </a:prstGeom>
          <a:noFill/>
        </p:spPr>
        <p:txBody>
          <a:bodyPr wrap="square">
            <a:spAutoFit/>
          </a:bodyPr>
          <a:lstStyle/>
          <a:p>
            <a:pPr algn="just">
              <a:lnSpc>
                <a:spcPct val="107000"/>
              </a:lnSpc>
              <a:spcAft>
                <a:spcPts val="800"/>
              </a:spcAft>
              <a:buNone/>
            </a:pPr>
            <a:r>
              <a:rPr lang="es-CL" b="1" dirty="0">
                <a:latin typeface="Montserrat" panose="00000500000000000000" pitchFamily="2" charset="0"/>
              </a:rPr>
              <a:t>Tipo de tenencia de la vivienda de personas mayores, según año Casen </a:t>
            </a:r>
            <a:endParaRPr lang="es-CL" sz="1400" b="1" kern="100" dirty="0">
              <a:effectLst/>
              <a:latin typeface="Montserrat" panose="00000500000000000000" pitchFamily="2" charset="0"/>
              <a:ea typeface="Aptos" panose="020B0004020202020204" pitchFamily="34" charset="0"/>
              <a:cs typeface="Arial" panose="020B0604020202020204" pitchFamily="34" charset="0"/>
            </a:endParaRPr>
          </a:p>
        </p:txBody>
      </p:sp>
      <p:pic>
        <p:nvPicPr>
          <p:cNvPr id="3" name="drawing">
            <a:extLst>
              <a:ext uri="{FF2B5EF4-FFF2-40B4-BE49-F238E27FC236}">
                <a16:creationId xmlns:a16="http://schemas.microsoft.com/office/drawing/2014/main" id="{8930C7B0-1CCD-4D19-1C1F-174FD6F40FAE}"/>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90445" y="1576470"/>
            <a:ext cx="4281555" cy="2103120"/>
          </a:xfrm>
          <a:prstGeom prst="rect">
            <a:avLst/>
          </a:prstGeom>
        </p:spPr>
      </p:pic>
      <p:sp>
        <p:nvSpPr>
          <p:cNvPr id="5" name="CuadroTexto 4">
            <a:extLst>
              <a:ext uri="{FF2B5EF4-FFF2-40B4-BE49-F238E27FC236}">
                <a16:creationId xmlns:a16="http://schemas.microsoft.com/office/drawing/2014/main" id="{A558F2CF-A160-BF4A-7C96-C24A26E14868}"/>
              </a:ext>
            </a:extLst>
          </p:cNvPr>
          <p:cNvSpPr txBox="1"/>
          <p:nvPr/>
        </p:nvSpPr>
        <p:spPr>
          <a:xfrm>
            <a:off x="290445" y="3732640"/>
            <a:ext cx="4281555" cy="576825"/>
          </a:xfrm>
          <a:prstGeom prst="rect">
            <a:avLst/>
          </a:prstGeom>
          <a:noFill/>
        </p:spPr>
        <p:txBody>
          <a:bodyPr wrap="square">
            <a:spAutoFit/>
          </a:bodyPr>
          <a:lstStyle/>
          <a:p>
            <a:pPr algn="just">
              <a:lnSpc>
                <a:spcPct val="107000"/>
              </a:lnSpc>
              <a:spcAft>
                <a:spcPts val="800"/>
              </a:spcAft>
              <a:buNone/>
            </a:pPr>
            <a:r>
              <a:rPr lang="es-CL" sz="1000" kern="100" dirty="0">
                <a:effectLst/>
                <a:latin typeface="Montserrat" panose="00000500000000000000" pitchFamily="2" charset="0"/>
                <a:ea typeface="Aptos" panose="020B0004020202020204" pitchFamily="34" charset="0"/>
                <a:cs typeface="Arial" panose="020B0604020202020204" pitchFamily="34" charset="0"/>
              </a:rPr>
              <a:t>F</a:t>
            </a:r>
            <a:r>
              <a:rPr lang="es-CL" sz="1000" kern="100" dirty="0">
                <a:effectLst/>
                <a:latin typeface="Montserrat" panose="00000500000000000000" pitchFamily="2" charset="0"/>
                <a:ea typeface="Yu Gothic" panose="020B0400000000000000" pitchFamily="34" charset="-128"/>
                <a:cs typeface="Arial" panose="020B0604020202020204" pitchFamily="34" charset="0"/>
              </a:rPr>
              <a:t>uente: Elaboración propia a partir de datos del Equipo de Análisis Estadístico y Económico, Centro de Estudios MINVU en base a Casen 2024.</a:t>
            </a:r>
            <a:endParaRPr lang="es-CL" sz="1000" kern="100" dirty="0">
              <a:effectLst/>
              <a:latin typeface="Montserrat" panose="00000500000000000000" pitchFamily="2" charset="0"/>
              <a:ea typeface="Aptos" panose="020B00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59AA67A2-5F88-39C1-404E-63EBA13F2D76}"/>
              </a:ext>
            </a:extLst>
          </p:cNvPr>
          <p:cNvSpPr txBox="1"/>
          <p:nvPr/>
        </p:nvSpPr>
        <p:spPr>
          <a:xfrm>
            <a:off x="5241972" y="860542"/>
            <a:ext cx="3611583" cy="3645678"/>
          </a:xfrm>
          <a:prstGeom prst="rect">
            <a:avLst/>
          </a:prstGeom>
          <a:noFill/>
        </p:spPr>
        <p:txBody>
          <a:bodyPr wrap="square">
            <a:spAutoFit/>
          </a:bodyPr>
          <a:lstStyle/>
          <a:p>
            <a:pPr marL="171450" indent="-171450" algn="just">
              <a:lnSpc>
                <a:spcPct val="107000"/>
              </a:lnSpc>
              <a:spcAft>
                <a:spcPts val="800"/>
              </a:spcAft>
              <a:buFont typeface="Arial" panose="020B0604020202020204" pitchFamily="34" charset="0"/>
              <a:buChar char="•"/>
            </a:pPr>
            <a:r>
              <a:rPr lang="es-CL" sz="1200" kern="100" dirty="0">
                <a:effectLst/>
                <a:latin typeface="Montserrat" panose="00000500000000000000" pitchFamily="2" charset="0"/>
                <a:ea typeface="Aptos" panose="020B0004020202020204" pitchFamily="34" charset="0"/>
                <a:cs typeface="Arial" panose="020B0604020202020204" pitchFamily="34" charset="0"/>
              </a:rPr>
              <a:t>En Chile la situación predominante de tenencia de vivienda de personas mayores es la propiedad, correspondiente a un 79%, donde el 76% ya contaría con la vivienda pagada y 3% la estaría pagando. </a:t>
            </a:r>
          </a:p>
          <a:p>
            <a:pPr marL="171450" indent="-171450" algn="just">
              <a:lnSpc>
                <a:spcPct val="107000"/>
              </a:lnSpc>
              <a:spcAft>
                <a:spcPts val="800"/>
              </a:spcAft>
              <a:buFont typeface="Arial" panose="020B0604020202020204" pitchFamily="34" charset="0"/>
              <a:buChar char="•"/>
            </a:pPr>
            <a:r>
              <a:rPr lang="es-CL" sz="1200" kern="100" dirty="0">
                <a:effectLst/>
                <a:latin typeface="Montserrat" panose="00000500000000000000" pitchFamily="2" charset="0"/>
                <a:ea typeface="Aptos" panose="020B0004020202020204" pitchFamily="34" charset="0"/>
                <a:cs typeface="Arial" panose="020B0604020202020204" pitchFamily="34" charset="0"/>
              </a:rPr>
              <a:t>Si bien la propiedad de la vivienda contribuye a brindar a las personas una tenencia segura, es probable que las viviendas hayan sido adquiridas durante el curso de sus vidas y pueden requerir mejoramientos y adecuación asociados a su etapa de la vida actual. </a:t>
            </a:r>
          </a:p>
          <a:p>
            <a:pPr marL="171450" indent="-171450" algn="just">
              <a:lnSpc>
                <a:spcPct val="107000"/>
              </a:lnSpc>
              <a:spcAft>
                <a:spcPts val="800"/>
              </a:spcAft>
              <a:buFont typeface="Arial" panose="020B0604020202020204" pitchFamily="34" charset="0"/>
              <a:buChar char="•"/>
            </a:pPr>
            <a:r>
              <a:rPr lang="es-CL" sz="1200" kern="100" dirty="0">
                <a:effectLst/>
                <a:latin typeface="Montserrat" panose="00000500000000000000" pitchFamily="2" charset="0"/>
                <a:ea typeface="Aptos" panose="020B0004020202020204" pitchFamily="34" charset="0"/>
                <a:cs typeface="Arial" panose="020B0604020202020204" pitchFamily="34" charset="0"/>
              </a:rPr>
              <a:t>Si</a:t>
            </a:r>
            <a:r>
              <a:rPr lang="es-CL" sz="1200" kern="100" dirty="0">
                <a:effectLst/>
                <a:latin typeface="Montserrat" panose="00000500000000000000" pitchFamily="2" charset="0"/>
                <a:ea typeface="Yu Gothic" panose="020B0400000000000000" pitchFamily="34" charset="-128"/>
                <a:cs typeface="Arial" panose="020B0604020202020204" pitchFamily="34" charset="0"/>
              </a:rPr>
              <a:t> se observa la tenencia en propiedad de los últimos 20 años, se evidencia una tendencia a la baja en esta modalidad y un aumento sostenido en el arriendo, que en el año 2022 llega al 32%.</a:t>
            </a:r>
            <a:endParaRPr lang="es-CL" sz="1200" kern="100" dirty="0">
              <a:effectLst/>
              <a:latin typeface="Montserrat" panose="00000500000000000000" pitchFamily="2"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528252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6A1F1530-04B0-A6D8-6F0E-D69A100B2C47}"/>
            </a:ext>
          </a:extLst>
        </p:cNvPr>
        <p:cNvGrpSpPr/>
        <p:nvPr/>
      </p:nvGrpSpPr>
      <p:grpSpPr>
        <a:xfrm>
          <a:off x="0" y="0"/>
          <a:ext cx="0" cy="0"/>
          <a:chOff x="0" y="0"/>
          <a:chExt cx="0" cy="0"/>
        </a:xfrm>
      </p:grpSpPr>
      <p:pic>
        <p:nvPicPr>
          <p:cNvPr id="93" name="Google Shape;93;p18">
            <a:extLst>
              <a:ext uri="{FF2B5EF4-FFF2-40B4-BE49-F238E27FC236}">
                <a16:creationId xmlns:a16="http://schemas.microsoft.com/office/drawing/2014/main" id="{485ECB98-79F5-8F9D-766F-3CDDC12325E2}"/>
              </a:ext>
            </a:extLst>
          </p:cNvPr>
          <p:cNvPicPr preferRelativeResize="0"/>
          <p:nvPr/>
        </p:nvPicPr>
        <p:blipFill>
          <a:blip r:embed="rId3">
            <a:alphaModFix/>
          </a:blip>
          <a:stretch>
            <a:fillRect/>
          </a:stretch>
        </p:blipFill>
        <p:spPr>
          <a:xfrm>
            <a:off x="0" y="0"/>
            <a:ext cx="9144001" cy="5143784"/>
          </a:xfrm>
          <a:prstGeom prst="rect">
            <a:avLst/>
          </a:prstGeom>
          <a:noFill/>
          <a:ln>
            <a:noFill/>
          </a:ln>
        </p:spPr>
      </p:pic>
      <p:sp>
        <p:nvSpPr>
          <p:cNvPr id="97" name="Google Shape;97;p18">
            <a:extLst>
              <a:ext uri="{FF2B5EF4-FFF2-40B4-BE49-F238E27FC236}">
                <a16:creationId xmlns:a16="http://schemas.microsoft.com/office/drawing/2014/main" id="{3B642174-0C67-41BB-4693-8D55139C8362}"/>
              </a:ext>
            </a:extLst>
          </p:cNvPr>
          <p:cNvSpPr txBox="1"/>
          <p:nvPr/>
        </p:nvSpPr>
        <p:spPr>
          <a:xfrm>
            <a:off x="732566" y="1953589"/>
            <a:ext cx="7886700" cy="388200"/>
          </a:xfrm>
          <a:prstGeom prst="rect">
            <a:avLst/>
          </a:prstGeom>
          <a:noFill/>
          <a:ln>
            <a:noFill/>
          </a:ln>
        </p:spPr>
        <p:txBody>
          <a:bodyPr spcFirstLastPara="1" wrap="square" lIns="68575" tIns="34275" rIns="68575" bIns="34275" anchor="t" anchorCtr="0">
            <a:noAutofit/>
          </a:bodyPr>
          <a:lstStyle/>
          <a:p>
            <a:pPr>
              <a:lnSpc>
                <a:spcPct val="90000"/>
              </a:lnSpc>
              <a:buSzPts val="2100"/>
            </a:pPr>
            <a:r>
              <a:rPr lang="es-419" sz="2400" b="1" dirty="0">
                <a:solidFill>
                  <a:srgbClr val="2E3192"/>
                </a:solidFill>
                <a:latin typeface="Verdana"/>
                <a:ea typeface="Verdana"/>
                <a:cs typeface="Verdana"/>
                <a:sym typeface="Verdana"/>
              </a:rPr>
              <a:t>3</a:t>
            </a:r>
            <a:r>
              <a:rPr lang="es-419" sz="2400" b="1" i="0" u="none" strike="noStrike" cap="none" dirty="0">
                <a:solidFill>
                  <a:srgbClr val="2E3192"/>
                </a:solidFill>
                <a:latin typeface="Verdana"/>
                <a:ea typeface="Verdana"/>
                <a:cs typeface="Verdana"/>
                <a:sym typeface="Verdana"/>
              </a:rPr>
              <a:t>. </a:t>
            </a:r>
            <a:r>
              <a:rPr lang="es-CL" sz="2400" b="1" dirty="0">
                <a:solidFill>
                  <a:srgbClr val="2E3192"/>
                </a:solidFill>
                <a:latin typeface="Verdana"/>
                <a:ea typeface="Verdana"/>
                <a:sym typeface="Verdana"/>
              </a:rPr>
              <a:t>P</a:t>
            </a:r>
            <a:r>
              <a:rPr lang="es-CL" sz="2400" b="1" dirty="0">
                <a:solidFill>
                  <a:srgbClr val="2E3192"/>
                </a:solidFill>
                <a:latin typeface="Verdana"/>
                <a:ea typeface="Verdana"/>
              </a:rPr>
              <a:t>ROGRAMAS HABITACIONALES Y SU RELACIÓN CON EL ENVEJECIMIENTO DE LA POBLACIÓN</a:t>
            </a:r>
          </a:p>
          <a:p>
            <a:pPr marL="0" marR="0" lvl="0" indent="0" algn="l" rtl="0">
              <a:lnSpc>
                <a:spcPct val="90000"/>
              </a:lnSpc>
              <a:spcBef>
                <a:spcPts val="0"/>
              </a:spcBef>
              <a:spcAft>
                <a:spcPts val="0"/>
              </a:spcAft>
              <a:buClr>
                <a:srgbClr val="000000"/>
              </a:buClr>
              <a:buSzPts val="2100"/>
              <a:buFont typeface="Arial"/>
              <a:buNone/>
            </a:pPr>
            <a:endParaRPr sz="2400" dirty="0">
              <a:solidFill>
                <a:srgbClr val="2E3192"/>
              </a:solidFill>
            </a:endParaRPr>
          </a:p>
        </p:txBody>
      </p:sp>
    </p:spTree>
    <p:extLst>
      <p:ext uri="{BB962C8B-B14F-4D97-AF65-F5344CB8AC3E}">
        <p14:creationId xmlns:p14="http://schemas.microsoft.com/office/powerpoint/2010/main" val="1070732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001C33C0-EA2B-A491-9312-217A28EAC659}"/>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B93CD33B-7DB1-54CC-5E4D-36FFB622D337}"/>
              </a:ext>
            </a:extLst>
          </p:cNvPr>
          <p:cNvPicPr preferRelativeResize="0"/>
          <p:nvPr/>
        </p:nvPicPr>
        <p:blipFill>
          <a:blip r:embed="rId3">
            <a:alphaModFix/>
          </a:blip>
          <a:stretch>
            <a:fillRect/>
          </a:stretch>
        </p:blipFill>
        <p:spPr>
          <a:xfrm>
            <a:off x="0" y="-46638"/>
            <a:ext cx="9143496" cy="5143500"/>
          </a:xfrm>
          <a:prstGeom prst="rect">
            <a:avLst/>
          </a:prstGeom>
          <a:noFill/>
          <a:ln>
            <a:noFill/>
          </a:ln>
        </p:spPr>
      </p:pic>
      <p:sp>
        <p:nvSpPr>
          <p:cNvPr id="65" name="Google Shape;65;p14">
            <a:extLst>
              <a:ext uri="{FF2B5EF4-FFF2-40B4-BE49-F238E27FC236}">
                <a16:creationId xmlns:a16="http://schemas.microsoft.com/office/drawing/2014/main" id="{6E37FBA4-4CEE-67E9-68E0-04855EBAFD43}"/>
              </a:ext>
            </a:extLst>
          </p:cNvPr>
          <p:cNvSpPr txBox="1"/>
          <p:nvPr/>
        </p:nvSpPr>
        <p:spPr>
          <a:xfrm>
            <a:off x="412736" y="120990"/>
            <a:ext cx="7886700" cy="38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CL" sz="2400" dirty="0">
                <a:solidFill>
                  <a:srgbClr val="2E3192"/>
                </a:solidFill>
              </a:rPr>
              <a:t>Resultados</a:t>
            </a:r>
            <a:endParaRPr sz="2400" dirty="0">
              <a:solidFill>
                <a:srgbClr val="2E3192"/>
              </a:solidFill>
            </a:endParaRPr>
          </a:p>
        </p:txBody>
      </p:sp>
      <p:sp>
        <p:nvSpPr>
          <p:cNvPr id="7" name="CuadroTexto 6">
            <a:extLst>
              <a:ext uri="{FF2B5EF4-FFF2-40B4-BE49-F238E27FC236}">
                <a16:creationId xmlns:a16="http://schemas.microsoft.com/office/drawing/2014/main" id="{DF2E6180-1CBB-F420-0B96-BACC87BE4498}"/>
              </a:ext>
            </a:extLst>
          </p:cNvPr>
          <p:cNvSpPr txBox="1"/>
          <p:nvPr/>
        </p:nvSpPr>
        <p:spPr>
          <a:xfrm>
            <a:off x="292310" y="653450"/>
            <a:ext cx="4362136" cy="539700"/>
          </a:xfrm>
          <a:prstGeom prst="rect">
            <a:avLst/>
          </a:prstGeom>
          <a:noFill/>
        </p:spPr>
        <p:txBody>
          <a:bodyPr wrap="square">
            <a:spAutoFit/>
          </a:bodyPr>
          <a:lstStyle/>
          <a:p>
            <a:pPr algn="just">
              <a:lnSpc>
                <a:spcPct val="107000"/>
              </a:lnSpc>
              <a:spcAft>
                <a:spcPts val="800"/>
              </a:spcAft>
            </a:pPr>
            <a:r>
              <a:rPr lang="es-CL" dirty="0">
                <a:latin typeface="Montserrat" panose="00000500000000000000" pitchFamily="2" charset="0"/>
              </a:rPr>
              <a:t>Porcentaje personas mayores de 60 años que acceden subsidio habitacional (2014-2024)</a:t>
            </a:r>
            <a:endParaRPr lang="es-CL" sz="1400" kern="100" dirty="0">
              <a:effectLst/>
              <a:latin typeface="Times New Roman" panose="02020603050405020304" pitchFamily="18" charset="0"/>
              <a:ea typeface="Aptos" panose="020B00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08E7CBE1-566F-085E-0FC3-E9AA2EB8C769}"/>
              </a:ext>
            </a:extLst>
          </p:cNvPr>
          <p:cNvSpPr txBox="1"/>
          <p:nvPr/>
        </p:nvSpPr>
        <p:spPr>
          <a:xfrm>
            <a:off x="412736" y="3552453"/>
            <a:ext cx="3544667" cy="382862"/>
          </a:xfrm>
          <a:prstGeom prst="rect">
            <a:avLst/>
          </a:prstGeom>
          <a:noFill/>
        </p:spPr>
        <p:txBody>
          <a:bodyPr wrap="square">
            <a:spAutoFit/>
          </a:bodyPr>
          <a:lstStyle/>
          <a:p>
            <a:pPr algn="ctr">
              <a:lnSpc>
                <a:spcPct val="107000"/>
              </a:lnSpc>
              <a:spcAft>
                <a:spcPts val="800"/>
              </a:spcAft>
            </a:pPr>
            <a:r>
              <a:rPr lang="es-CL" sz="900" kern="100" dirty="0">
                <a:latin typeface="Montserrat" panose="00000500000000000000" pitchFamily="2" charset="0"/>
                <a:cs typeface="Arial" panose="020B0604020202020204" pitchFamily="34" charset="0"/>
              </a:rPr>
              <a:t>Fuente: Elaboración propia en base a estadística del Centro de Estudios de Ciudad y Territorio, Minvu</a:t>
            </a:r>
            <a:endParaRPr lang="es-CL" sz="900" kern="100" dirty="0">
              <a:effectLst/>
              <a:latin typeface="Aptos" panose="020B0004020202020204" pitchFamily="34" charset="0"/>
              <a:ea typeface="Aptos" panose="020B0004020202020204" pitchFamily="34" charset="0"/>
              <a:cs typeface="Arial" panose="020B0604020202020204" pitchFamily="34" charset="0"/>
            </a:endParaRPr>
          </a:p>
        </p:txBody>
      </p:sp>
      <p:graphicFrame>
        <p:nvGraphicFramePr>
          <p:cNvPr id="3" name="Gráfico 2">
            <a:extLst>
              <a:ext uri="{FF2B5EF4-FFF2-40B4-BE49-F238E27FC236}">
                <a16:creationId xmlns:a16="http://schemas.microsoft.com/office/drawing/2014/main" id="{AD74AF8A-01E0-1536-24F8-A6099F11054E}"/>
              </a:ext>
            </a:extLst>
          </p:cNvPr>
          <p:cNvGraphicFramePr/>
          <p:nvPr>
            <p:extLst>
              <p:ext uri="{D42A27DB-BD31-4B8C-83A1-F6EECF244321}">
                <p14:modId xmlns:p14="http://schemas.microsoft.com/office/powerpoint/2010/main" val="1408649427"/>
              </p:ext>
            </p:extLst>
          </p:nvPr>
        </p:nvGraphicFramePr>
        <p:xfrm>
          <a:off x="412736" y="1377074"/>
          <a:ext cx="3544667" cy="2146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a:extLst>
              <a:ext uri="{FF2B5EF4-FFF2-40B4-BE49-F238E27FC236}">
                <a16:creationId xmlns:a16="http://schemas.microsoft.com/office/drawing/2014/main" id="{3AC41B5D-50FE-6368-2C4B-AE736FCF309F}"/>
              </a:ext>
            </a:extLst>
          </p:cNvPr>
          <p:cNvGraphicFramePr>
            <a:graphicFrameLocks noGrp="1"/>
          </p:cNvGraphicFramePr>
          <p:nvPr>
            <p:extLst>
              <p:ext uri="{D42A27DB-BD31-4B8C-83A1-F6EECF244321}">
                <p14:modId xmlns:p14="http://schemas.microsoft.com/office/powerpoint/2010/main" val="2587368543"/>
              </p:ext>
            </p:extLst>
          </p:nvPr>
        </p:nvGraphicFramePr>
        <p:xfrm>
          <a:off x="5526571" y="1094097"/>
          <a:ext cx="2636520" cy="2588514"/>
        </p:xfrm>
        <a:graphic>
          <a:graphicData uri="http://schemas.openxmlformats.org/drawingml/2006/table">
            <a:tbl>
              <a:tblPr firstRow="1" firstCol="1" bandRow="1">
                <a:tableStyleId>{5C22544A-7EE6-4342-B048-85BDC9FD1C3A}</a:tableStyleId>
              </a:tblPr>
              <a:tblGrid>
                <a:gridCol w="927100">
                  <a:extLst>
                    <a:ext uri="{9D8B030D-6E8A-4147-A177-3AD203B41FA5}">
                      <a16:colId xmlns:a16="http://schemas.microsoft.com/office/drawing/2014/main" val="2580957841"/>
                    </a:ext>
                  </a:extLst>
                </a:gridCol>
                <a:gridCol w="854710">
                  <a:extLst>
                    <a:ext uri="{9D8B030D-6E8A-4147-A177-3AD203B41FA5}">
                      <a16:colId xmlns:a16="http://schemas.microsoft.com/office/drawing/2014/main" val="939598203"/>
                    </a:ext>
                  </a:extLst>
                </a:gridCol>
                <a:gridCol w="854710">
                  <a:extLst>
                    <a:ext uri="{9D8B030D-6E8A-4147-A177-3AD203B41FA5}">
                      <a16:colId xmlns:a16="http://schemas.microsoft.com/office/drawing/2014/main" val="2014248510"/>
                    </a:ext>
                  </a:extLst>
                </a:gridCol>
              </a:tblGrid>
              <a:tr h="200660">
                <a:tc>
                  <a:txBody>
                    <a:bodyPr/>
                    <a:lstStyle/>
                    <a:p>
                      <a:pPr algn="ctr">
                        <a:lnSpc>
                          <a:spcPct val="107000"/>
                        </a:lnSpc>
                        <a:spcAft>
                          <a:spcPts val="800"/>
                        </a:spcAft>
                        <a:buNone/>
                      </a:pPr>
                      <a:r>
                        <a:rPr lang="es-CL" sz="900" kern="0">
                          <a:effectLst/>
                        </a:rPr>
                        <a:t>Región</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N° CVT</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N° Viv.</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115853859"/>
                  </a:ext>
                </a:extLst>
              </a:tr>
              <a:tr h="41910">
                <a:tc>
                  <a:txBody>
                    <a:bodyPr/>
                    <a:lstStyle/>
                    <a:p>
                      <a:pPr>
                        <a:lnSpc>
                          <a:spcPct val="107000"/>
                        </a:lnSpc>
                        <a:spcAft>
                          <a:spcPts val="800"/>
                        </a:spcAft>
                        <a:buNone/>
                      </a:pPr>
                      <a:r>
                        <a:rPr lang="es-CL" sz="900" kern="0">
                          <a:effectLst/>
                        </a:rPr>
                        <a:t>Arica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198770422"/>
                  </a:ext>
                </a:extLst>
              </a:tr>
              <a:tr h="71120">
                <a:tc>
                  <a:txBody>
                    <a:bodyPr/>
                    <a:lstStyle/>
                    <a:p>
                      <a:pPr>
                        <a:lnSpc>
                          <a:spcPct val="107000"/>
                        </a:lnSpc>
                        <a:spcAft>
                          <a:spcPts val="800"/>
                        </a:spcAft>
                        <a:buNone/>
                      </a:pPr>
                      <a:r>
                        <a:rPr lang="es-CL" sz="900" kern="0">
                          <a:effectLst/>
                        </a:rPr>
                        <a:t>Tarapacá</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1</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20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66475016"/>
                  </a:ext>
                </a:extLst>
              </a:tr>
              <a:tr h="100330">
                <a:tc>
                  <a:txBody>
                    <a:bodyPr/>
                    <a:lstStyle/>
                    <a:p>
                      <a:pPr>
                        <a:lnSpc>
                          <a:spcPct val="107000"/>
                        </a:lnSpc>
                        <a:spcAft>
                          <a:spcPts val="800"/>
                        </a:spcAft>
                        <a:buNone/>
                      </a:pPr>
                      <a:r>
                        <a:rPr lang="es-CL" sz="900" kern="0">
                          <a:effectLst/>
                        </a:rPr>
                        <a:t>Antofagasta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33100831"/>
                  </a:ext>
                </a:extLst>
              </a:tr>
              <a:tr h="48895">
                <a:tc>
                  <a:txBody>
                    <a:bodyPr/>
                    <a:lstStyle/>
                    <a:p>
                      <a:pPr>
                        <a:lnSpc>
                          <a:spcPct val="107000"/>
                        </a:lnSpc>
                        <a:spcAft>
                          <a:spcPts val="800"/>
                        </a:spcAft>
                        <a:buNone/>
                      </a:pPr>
                      <a:r>
                        <a:rPr lang="es-CL" sz="900" kern="0">
                          <a:effectLst/>
                        </a:rPr>
                        <a:t>Atacama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2</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46</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04581046"/>
                  </a:ext>
                </a:extLst>
              </a:tr>
              <a:tr h="86360">
                <a:tc>
                  <a:txBody>
                    <a:bodyPr/>
                    <a:lstStyle/>
                    <a:p>
                      <a:pPr>
                        <a:lnSpc>
                          <a:spcPct val="107000"/>
                        </a:lnSpc>
                        <a:spcAft>
                          <a:spcPts val="800"/>
                        </a:spcAft>
                        <a:buNone/>
                      </a:pPr>
                      <a:r>
                        <a:rPr lang="es-CL" sz="900" kern="0">
                          <a:effectLst/>
                        </a:rPr>
                        <a:t>Coquimbo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1</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15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737904962"/>
                  </a:ext>
                </a:extLst>
              </a:tr>
              <a:tr h="34290">
                <a:tc>
                  <a:txBody>
                    <a:bodyPr/>
                    <a:lstStyle/>
                    <a:p>
                      <a:pPr>
                        <a:lnSpc>
                          <a:spcPct val="107000"/>
                        </a:lnSpc>
                        <a:spcAft>
                          <a:spcPts val="800"/>
                        </a:spcAft>
                        <a:buNone/>
                      </a:pPr>
                      <a:r>
                        <a:rPr lang="es-CL" sz="900" kern="0">
                          <a:effectLst/>
                        </a:rPr>
                        <a:t>Valparaíso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95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11964625"/>
                  </a:ext>
                </a:extLst>
              </a:tr>
              <a:tr h="55245">
                <a:tc>
                  <a:txBody>
                    <a:bodyPr/>
                    <a:lstStyle/>
                    <a:p>
                      <a:pPr>
                        <a:lnSpc>
                          <a:spcPct val="107000"/>
                        </a:lnSpc>
                        <a:spcAft>
                          <a:spcPts val="800"/>
                        </a:spcAft>
                        <a:buNone/>
                      </a:pPr>
                      <a:r>
                        <a:rPr lang="es-CL" sz="900" kern="0">
                          <a:effectLst/>
                        </a:rPr>
                        <a:t>Metropolitana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14</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229</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196086748"/>
                  </a:ext>
                </a:extLst>
              </a:tr>
              <a:tr h="92710">
                <a:tc>
                  <a:txBody>
                    <a:bodyPr/>
                    <a:lstStyle/>
                    <a:p>
                      <a:pPr>
                        <a:lnSpc>
                          <a:spcPct val="107000"/>
                        </a:lnSpc>
                        <a:spcAft>
                          <a:spcPts val="800"/>
                        </a:spcAft>
                        <a:buNone/>
                      </a:pPr>
                      <a:r>
                        <a:rPr lang="es-CL" sz="900" kern="0" dirty="0">
                          <a:effectLst/>
                        </a:rPr>
                        <a:t>O’Higgins </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7</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166</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895501253"/>
                  </a:ext>
                </a:extLst>
              </a:tr>
              <a:tr h="41275">
                <a:tc>
                  <a:txBody>
                    <a:bodyPr/>
                    <a:lstStyle/>
                    <a:p>
                      <a:pPr>
                        <a:lnSpc>
                          <a:spcPct val="107000"/>
                        </a:lnSpc>
                        <a:spcAft>
                          <a:spcPts val="800"/>
                        </a:spcAft>
                        <a:buNone/>
                      </a:pPr>
                      <a:r>
                        <a:rPr lang="es-CL" sz="900" kern="0">
                          <a:effectLst/>
                        </a:rPr>
                        <a:t>Maule</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1</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30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128576951"/>
                  </a:ext>
                </a:extLst>
              </a:tr>
              <a:tr h="69850">
                <a:tc>
                  <a:txBody>
                    <a:bodyPr/>
                    <a:lstStyle/>
                    <a:p>
                      <a:pPr>
                        <a:lnSpc>
                          <a:spcPct val="107000"/>
                        </a:lnSpc>
                        <a:spcAft>
                          <a:spcPts val="800"/>
                        </a:spcAft>
                        <a:buNone/>
                      </a:pPr>
                      <a:r>
                        <a:rPr lang="es-CL" sz="900" kern="0">
                          <a:effectLst/>
                        </a:rPr>
                        <a:t>Ñuble</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2</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40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470397006"/>
                  </a:ext>
                </a:extLst>
              </a:tr>
              <a:tr h="107950">
                <a:tc>
                  <a:txBody>
                    <a:bodyPr/>
                    <a:lstStyle/>
                    <a:p>
                      <a:pPr>
                        <a:lnSpc>
                          <a:spcPct val="107000"/>
                        </a:lnSpc>
                        <a:spcAft>
                          <a:spcPts val="800"/>
                        </a:spcAft>
                        <a:buNone/>
                      </a:pPr>
                      <a:r>
                        <a:rPr lang="es-CL" sz="900" kern="0">
                          <a:effectLst/>
                        </a:rPr>
                        <a:t>Biobío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6</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100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463126244"/>
                  </a:ext>
                </a:extLst>
              </a:tr>
              <a:tr h="46990">
                <a:tc>
                  <a:txBody>
                    <a:bodyPr/>
                    <a:lstStyle/>
                    <a:p>
                      <a:pPr>
                        <a:lnSpc>
                          <a:spcPct val="107000"/>
                        </a:lnSpc>
                        <a:spcAft>
                          <a:spcPts val="800"/>
                        </a:spcAft>
                        <a:buNone/>
                      </a:pPr>
                      <a:r>
                        <a:rPr lang="es-CL" sz="900" kern="0">
                          <a:effectLst/>
                        </a:rPr>
                        <a:t>Araucanía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4</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96</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899698977"/>
                  </a:ext>
                </a:extLst>
              </a:tr>
              <a:tr h="85090">
                <a:tc>
                  <a:txBody>
                    <a:bodyPr/>
                    <a:lstStyle/>
                    <a:p>
                      <a:pPr>
                        <a:lnSpc>
                          <a:spcPct val="107000"/>
                        </a:lnSpc>
                        <a:spcAft>
                          <a:spcPts val="800"/>
                        </a:spcAft>
                        <a:buNone/>
                      </a:pPr>
                      <a:r>
                        <a:rPr lang="es-CL" sz="900" kern="0">
                          <a:effectLst/>
                        </a:rPr>
                        <a:t>Los Ríos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4</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75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44561153"/>
                  </a:ext>
                </a:extLst>
              </a:tr>
              <a:tr h="34290">
                <a:tc>
                  <a:txBody>
                    <a:bodyPr/>
                    <a:lstStyle/>
                    <a:p>
                      <a:pPr>
                        <a:lnSpc>
                          <a:spcPct val="107000"/>
                        </a:lnSpc>
                        <a:spcAft>
                          <a:spcPts val="800"/>
                        </a:spcAft>
                        <a:buNone/>
                      </a:pPr>
                      <a:r>
                        <a:rPr lang="es-CL" sz="900" kern="0">
                          <a:effectLst/>
                        </a:rPr>
                        <a:t>Los Lagos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7</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140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04421504"/>
                  </a:ext>
                </a:extLst>
              </a:tr>
              <a:tr h="62230">
                <a:tc>
                  <a:txBody>
                    <a:bodyPr/>
                    <a:lstStyle/>
                    <a:p>
                      <a:pPr>
                        <a:lnSpc>
                          <a:spcPct val="107000"/>
                        </a:lnSpc>
                        <a:spcAft>
                          <a:spcPts val="800"/>
                        </a:spcAft>
                        <a:buNone/>
                      </a:pPr>
                      <a:r>
                        <a:rPr lang="es-CL" sz="900" kern="0">
                          <a:effectLst/>
                        </a:rPr>
                        <a:t>Aysén</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1</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15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773328574"/>
                  </a:ext>
                </a:extLst>
              </a:tr>
              <a:tr h="91440">
                <a:tc>
                  <a:txBody>
                    <a:bodyPr/>
                    <a:lstStyle/>
                    <a:p>
                      <a:pPr>
                        <a:lnSpc>
                          <a:spcPct val="107000"/>
                        </a:lnSpc>
                        <a:spcAft>
                          <a:spcPts val="800"/>
                        </a:spcAft>
                        <a:buNone/>
                      </a:pPr>
                      <a:r>
                        <a:rPr lang="es-CL" sz="900" kern="0">
                          <a:effectLst/>
                        </a:rPr>
                        <a:t>Magallanes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4</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70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19823746"/>
                  </a:ext>
                </a:extLst>
              </a:tr>
              <a:tr h="40005">
                <a:tc>
                  <a:txBody>
                    <a:bodyPr/>
                    <a:lstStyle/>
                    <a:p>
                      <a:pPr>
                        <a:lnSpc>
                          <a:spcPct val="107000"/>
                        </a:lnSpc>
                        <a:spcAft>
                          <a:spcPts val="800"/>
                        </a:spcAft>
                        <a:buNone/>
                      </a:pPr>
                      <a:r>
                        <a:rPr lang="es-CL" sz="900" kern="0">
                          <a:effectLst/>
                        </a:rPr>
                        <a:t>Total </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a:effectLst/>
                        </a:rPr>
                        <a:t>59</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7000"/>
                        </a:lnSpc>
                        <a:spcAft>
                          <a:spcPts val="800"/>
                        </a:spcAft>
                        <a:buNone/>
                      </a:pPr>
                      <a:r>
                        <a:rPr lang="es-CL" sz="900" kern="0" dirty="0">
                          <a:effectLst/>
                        </a:rPr>
                        <a:t>1.137</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578613204"/>
                  </a:ext>
                </a:extLst>
              </a:tr>
            </a:tbl>
          </a:graphicData>
        </a:graphic>
      </p:graphicFrame>
      <p:sp>
        <p:nvSpPr>
          <p:cNvPr id="4" name="CuadroTexto 3">
            <a:extLst>
              <a:ext uri="{FF2B5EF4-FFF2-40B4-BE49-F238E27FC236}">
                <a16:creationId xmlns:a16="http://schemas.microsoft.com/office/drawing/2014/main" id="{F5AAE233-6FE2-0764-436F-761E08BE47B5}"/>
              </a:ext>
            </a:extLst>
          </p:cNvPr>
          <p:cNvSpPr txBox="1"/>
          <p:nvPr/>
        </p:nvSpPr>
        <p:spPr>
          <a:xfrm>
            <a:off x="5489757" y="538269"/>
            <a:ext cx="2978030" cy="577081"/>
          </a:xfrm>
          <a:prstGeom prst="rect">
            <a:avLst/>
          </a:prstGeom>
          <a:noFill/>
        </p:spPr>
        <p:txBody>
          <a:bodyPr wrap="square">
            <a:spAutoFit/>
          </a:bodyPr>
          <a:lstStyle/>
          <a:p>
            <a:r>
              <a:rPr lang="es-CL" sz="1050" dirty="0">
                <a:latin typeface="Montserrat" panose="00000500000000000000" pitchFamily="2" charset="0"/>
                <a:ea typeface="Times New Roman" panose="02020603050405020304" pitchFamily="18" charset="0"/>
              </a:rPr>
              <a:t>Conjuntos de Viviendas Tuteladas</a:t>
            </a:r>
            <a:r>
              <a:rPr lang="es-CL" sz="1050" kern="0" dirty="0">
                <a:solidFill>
                  <a:srgbClr val="000000"/>
                </a:solidFill>
                <a:effectLst/>
                <a:latin typeface="Montserrat" panose="00000500000000000000" pitchFamily="2" charset="0"/>
                <a:ea typeface="Times New Roman" panose="02020603050405020304" pitchFamily="18" charset="0"/>
              </a:rPr>
              <a:t> Entregados en Comodato Periodo </a:t>
            </a:r>
          </a:p>
          <a:p>
            <a:r>
              <a:rPr lang="es-CL" sz="1050" kern="0" dirty="0">
                <a:solidFill>
                  <a:srgbClr val="000000"/>
                </a:solidFill>
                <a:effectLst/>
                <a:latin typeface="Montserrat" panose="00000500000000000000" pitchFamily="2" charset="0"/>
                <a:ea typeface="Times New Roman" panose="02020603050405020304" pitchFamily="18" charset="0"/>
              </a:rPr>
              <a:t>2009-2024 por Región</a:t>
            </a:r>
            <a:endParaRPr lang="es-CL" sz="1050" dirty="0">
              <a:latin typeface="Montserrat" panose="00000500000000000000" pitchFamily="2" charset="0"/>
            </a:endParaRPr>
          </a:p>
        </p:txBody>
      </p:sp>
      <p:sp>
        <p:nvSpPr>
          <p:cNvPr id="6" name="CuadroTexto 5">
            <a:extLst>
              <a:ext uri="{FF2B5EF4-FFF2-40B4-BE49-F238E27FC236}">
                <a16:creationId xmlns:a16="http://schemas.microsoft.com/office/drawing/2014/main" id="{742522E4-83C7-8D9E-C90F-6E9B77B5F14D}"/>
              </a:ext>
            </a:extLst>
          </p:cNvPr>
          <p:cNvSpPr txBox="1"/>
          <p:nvPr/>
        </p:nvSpPr>
        <p:spPr>
          <a:xfrm>
            <a:off x="5578161" y="3648125"/>
            <a:ext cx="2533339" cy="348237"/>
          </a:xfrm>
          <a:prstGeom prst="rect">
            <a:avLst/>
          </a:prstGeom>
          <a:noFill/>
        </p:spPr>
        <p:txBody>
          <a:bodyPr wrap="square">
            <a:spAutoFit/>
          </a:bodyPr>
          <a:lstStyle/>
          <a:p>
            <a:pPr algn="ctr">
              <a:lnSpc>
                <a:spcPct val="107000"/>
              </a:lnSpc>
              <a:spcAft>
                <a:spcPts val="800"/>
              </a:spcAft>
              <a:buNone/>
            </a:pPr>
            <a:r>
              <a:rPr lang="es-CL" sz="800" kern="100" dirty="0">
                <a:latin typeface="Montserrat" panose="00000500000000000000" pitchFamily="2" charset="0"/>
                <a:cs typeface="Arial" panose="020B0604020202020204" pitchFamily="34" charset="0"/>
              </a:rPr>
              <a:t>Fuente: Departamento de Planificación de la División de Política Habitacional, MINVU</a:t>
            </a:r>
          </a:p>
        </p:txBody>
      </p:sp>
      <p:sp>
        <p:nvSpPr>
          <p:cNvPr id="10" name="CuadroTexto 9">
            <a:extLst>
              <a:ext uri="{FF2B5EF4-FFF2-40B4-BE49-F238E27FC236}">
                <a16:creationId xmlns:a16="http://schemas.microsoft.com/office/drawing/2014/main" id="{DAB76A0D-B98A-45A0-9B87-3DE0688B0325}"/>
              </a:ext>
            </a:extLst>
          </p:cNvPr>
          <p:cNvSpPr txBox="1"/>
          <p:nvPr/>
        </p:nvSpPr>
        <p:spPr>
          <a:xfrm>
            <a:off x="4859975" y="3996362"/>
            <a:ext cx="3792901" cy="673839"/>
          </a:xfrm>
          <a:prstGeom prst="rect">
            <a:avLst/>
          </a:prstGeom>
          <a:noFill/>
          <a:ln>
            <a:solidFill>
              <a:schemeClr val="accent1">
                <a:shade val="80000"/>
                <a:hueOff val="0"/>
                <a:satOff val="0"/>
                <a:lumOff val="0"/>
              </a:schemeClr>
            </a:solidFill>
          </a:ln>
        </p:spPr>
        <p:txBody>
          <a:bodyPr wrap="square">
            <a:spAutoFit/>
          </a:bodyPr>
          <a:lstStyle/>
          <a:p>
            <a:pPr algn="just">
              <a:lnSpc>
                <a:spcPct val="107000"/>
              </a:lnSpc>
              <a:spcAft>
                <a:spcPts val="800"/>
              </a:spcAft>
              <a:buNone/>
            </a:pPr>
            <a:r>
              <a:rPr lang="es-CL" sz="1200" kern="100" dirty="0">
                <a:effectLst/>
                <a:latin typeface="Montserrat" panose="00000500000000000000" pitchFamily="2" charset="0"/>
                <a:ea typeface="Aptos" panose="020B0004020202020204" pitchFamily="34" charset="0"/>
                <a:cs typeface="Arial" panose="020B0604020202020204" pitchFamily="34" charset="0"/>
              </a:rPr>
              <a:t>La Región Metropolitana lidera la distribución territorial con 229 viviendas, seguida por O’Higgins (166), Los Lagos (140) y Biobío (100). </a:t>
            </a:r>
          </a:p>
        </p:txBody>
      </p:sp>
    </p:spTree>
    <p:extLst>
      <p:ext uri="{BB962C8B-B14F-4D97-AF65-F5344CB8AC3E}">
        <p14:creationId xmlns:p14="http://schemas.microsoft.com/office/powerpoint/2010/main" val="3201178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C4324052-B88D-B4D5-CB27-4501D82BAFE6}"/>
            </a:ext>
          </a:extLst>
        </p:cNvPr>
        <p:cNvGrpSpPr/>
        <p:nvPr/>
      </p:nvGrpSpPr>
      <p:grpSpPr>
        <a:xfrm>
          <a:off x="0" y="0"/>
          <a:ext cx="0" cy="0"/>
          <a:chOff x="0" y="0"/>
          <a:chExt cx="0" cy="0"/>
        </a:xfrm>
      </p:grpSpPr>
      <p:pic>
        <p:nvPicPr>
          <p:cNvPr id="93" name="Google Shape;93;p18">
            <a:extLst>
              <a:ext uri="{FF2B5EF4-FFF2-40B4-BE49-F238E27FC236}">
                <a16:creationId xmlns:a16="http://schemas.microsoft.com/office/drawing/2014/main" id="{1BFB0D6D-3B7D-88B4-71BE-096D6FA43006}"/>
              </a:ext>
            </a:extLst>
          </p:cNvPr>
          <p:cNvPicPr preferRelativeResize="0"/>
          <p:nvPr/>
        </p:nvPicPr>
        <p:blipFill>
          <a:blip r:embed="rId3">
            <a:alphaModFix/>
          </a:blip>
          <a:stretch>
            <a:fillRect/>
          </a:stretch>
        </p:blipFill>
        <p:spPr>
          <a:xfrm>
            <a:off x="0" y="0"/>
            <a:ext cx="9144001" cy="5143784"/>
          </a:xfrm>
          <a:prstGeom prst="rect">
            <a:avLst/>
          </a:prstGeom>
          <a:noFill/>
          <a:ln>
            <a:noFill/>
          </a:ln>
        </p:spPr>
      </p:pic>
      <p:sp>
        <p:nvSpPr>
          <p:cNvPr id="97" name="Google Shape;97;p18">
            <a:extLst>
              <a:ext uri="{FF2B5EF4-FFF2-40B4-BE49-F238E27FC236}">
                <a16:creationId xmlns:a16="http://schemas.microsoft.com/office/drawing/2014/main" id="{C71873FD-FB78-17BE-9C5C-D031E0829FAA}"/>
              </a:ext>
            </a:extLst>
          </p:cNvPr>
          <p:cNvSpPr txBox="1"/>
          <p:nvPr/>
        </p:nvSpPr>
        <p:spPr>
          <a:xfrm>
            <a:off x="732566" y="1953589"/>
            <a:ext cx="7886700" cy="388200"/>
          </a:xfrm>
          <a:prstGeom prst="rect">
            <a:avLst/>
          </a:prstGeom>
          <a:noFill/>
          <a:ln>
            <a:noFill/>
          </a:ln>
        </p:spPr>
        <p:txBody>
          <a:bodyPr spcFirstLastPara="1" wrap="square" lIns="68575" tIns="34275" rIns="68575" bIns="34275" anchor="t" anchorCtr="0">
            <a:noAutofit/>
          </a:bodyPr>
          <a:lstStyle/>
          <a:p>
            <a:pPr>
              <a:lnSpc>
                <a:spcPct val="90000"/>
              </a:lnSpc>
              <a:buSzPts val="2100"/>
            </a:pPr>
            <a:r>
              <a:rPr lang="es-419" sz="2400" b="1" dirty="0">
                <a:solidFill>
                  <a:srgbClr val="2E3192"/>
                </a:solidFill>
                <a:latin typeface="Verdana"/>
                <a:ea typeface="Verdana"/>
                <a:cs typeface="Verdana"/>
                <a:sym typeface="Verdana"/>
              </a:rPr>
              <a:t>3</a:t>
            </a:r>
            <a:r>
              <a:rPr lang="es-419" sz="2400" b="1" i="0" u="none" strike="noStrike" cap="none" dirty="0">
                <a:solidFill>
                  <a:srgbClr val="2E3192"/>
                </a:solidFill>
                <a:latin typeface="Verdana"/>
                <a:ea typeface="Verdana"/>
                <a:cs typeface="Verdana"/>
                <a:sym typeface="Verdana"/>
              </a:rPr>
              <a:t>. </a:t>
            </a:r>
            <a:r>
              <a:rPr lang="es-419" sz="2400" b="1" dirty="0">
                <a:solidFill>
                  <a:srgbClr val="2E3192"/>
                </a:solidFill>
                <a:latin typeface="Verdana"/>
                <a:ea typeface="Verdana"/>
                <a:cs typeface="Verdana"/>
                <a:sym typeface="Verdana"/>
              </a:rPr>
              <a:t>ÁMBITO URBANO: </a:t>
            </a:r>
          </a:p>
          <a:p>
            <a:pPr>
              <a:lnSpc>
                <a:spcPct val="90000"/>
              </a:lnSpc>
              <a:buSzPts val="2100"/>
            </a:pPr>
            <a:r>
              <a:rPr lang="es-CL" sz="2400" b="1" dirty="0">
                <a:solidFill>
                  <a:srgbClr val="2E3192"/>
                </a:solidFill>
                <a:latin typeface="Verdana"/>
                <a:ea typeface="Verdana"/>
                <a:sym typeface="Verdana"/>
              </a:rPr>
              <a:t>POLÍTICAS TERRITORIALES FRENTE AL ENVEJECIMIENTO</a:t>
            </a:r>
            <a:endParaRPr sz="2400" dirty="0">
              <a:solidFill>
                <a:srgbClr val="2E3192"/>
              </a:solidFill>
            </a:endParaRPr>
          </a:p>
        </p:txBody>
      </p:sp>
    </p:spTree>
    <p:extLst>
      <p:ext uri="{BB962C8B-B14F-4D97-AF65-F5344CB8AC3E}">
        <p14:creationId xmlns:p14="http://schemas.microsoft.com/office/powerpoint/2010/main" val="2365027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0B62B78A-70F1-A7D2-330F-8156797B4CEA}"/>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22E2D5F1-0746-CCB3-ED3B-B061E30C6864}"/>
              </a:ext>
            </a:extLst>
          </p:cNvPr>
          <p:cNvPicPr preferRelativeResize="0"/>
          <p:nvPr/>
        </p:nvPicPr>
        <p:blipFill>
          <a:blip r:embed="rId3">
            <a:alphaModFix/>
          </a:blip>
          <a:stretch>
            <a:fillRect/>
          </a:stretch>
        </p:blipFill>
        <p:spPr>
          <a:xfrm>
            <a:off x="0" y="0"/>
            <a:ext cx="9143496" cy="5143500"/>
          </a:xfrm>
          <a:prstGeom prst="rect">
            <a:avLst/>
          </a:prstGeom>
          <a:noFill/>
          <a:ln>
            <a:noFill/>
          </a:ln>
        </p:spPr>
      </p:pic>
      <p:sp>
        <p:nvSpPr>
          <p:cNvPr id="65" name="Google Shape;65;p14">
            <a:extLst>
              <a:ext uri="{FF2B5EF4-FFF2-40B4-BE49-F238E27FC236}">
                <a16:creationId xmlns:a16="http://schemas.microsoft.com/office/drawing/2014/main" id="{DEB73C93-E8C5-138C-641C-A5D860B907E8}"/>
              </a:ext>
            </a:extLst>
          </p:cNvPr>
          <p:cNvSpPr txBox="1"/>
          <p:nvPr/>
        </p:nvSpPr>
        <p:spPr>
          <a:xfrm>
            <a:off x="430029" y="236171"/>
            <a:ext cx="7886700" cy="38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CL" sz="2400" dirty="0">
                <a:solidFill>
                  <a:srgbClr val="2E3192"/>
                </a:solidFill>
              </a:rPr>
              <a:t>Resultados: Centros Comunitarios de Cuidado</a:t>
            </a:r>
            <a:endParaRPr sz="2400" dirty="0">
              <a:solidFill>
                <a:srgbClr val="2E3192"/>
              </a:solidFill>
            </a:endParaRPr>
          </a:p>
        </p:txBody>
      </p:sp>
      <p:graphicFrame>
        <p:nvGraphicFramePr>
          <p:cNvPr id="4" name="Tabla 3">
            <a:extLst>
              <a:ext uri="{FF2B5EF4-FFF2-40B4-BE49-F238E27FC236}">
                <a16:creationId xmlns:a16="http://schemas.microsoft.com/office/drawing/2014/main" id="{A8E4B772-28B5-DF61-B8BD-88C757689CFF}"/>
              </a:ext>
            </a:extLst>
          </p:cNvPr>
          <p:cNvGraphicFramePr>
            <a:graphicFrameLocks noGrp="1"/>
          </p:cNvGraphicFramePr>
          <p:nvPr>
            <p:extLst>
              <p:ext uri="{D42A27DB-BD31-4B8C-83A1-F6EECF244321}">
                <p14:modId xmlns:p14="http://schemas.microsoft.com/office/powerpoint/2010/main" val="4269714774"/>
              </p:ext>
            </p:extLst>
          </p:nvPr>
        </p:nvGraphicFramePr>
        <p:xfrm>
          <a:off x="533553" y="1091802"/>
          <a:ext cx="7811751" cy="2355934"/>
        </p:xfrm>
        <a:graphic>
          <a:graphicData uri="http://schemas.openxmlformats.org/drawingml/2006/table">
            <a:tbl>
              <a:tblPr firstRow="1" firstCol="1" bandRow="1">
                <a:tableStyleId>{5C22544A-7EE6-4342-B048-85BDC9FD1C3A}</a:tableStyleId>
              </a:tblPr>
              <a:tblGrid>
                <a:gridCol w="1274233">
                  <a:extLst>
                    <a:ext uri="{9D8B030D-6E8A-4147-A177-3AD203B41FA5}">
                      <a16:colId xmlns:a16="http://schemas.microsoft.com/office/drawing/2014/main" val="3881184099"/>
                    </a:ext>
                  </a:extLst>
                </a:gridCol>
                <a:gridCol w="1075134">
                  <a:extLst>
                    <a:ext uri="{9D8B030D-6E8A-4147-A177-3AD203B41FA5}">
                      <a16:colId xmlns:a16="http://schemas.microsoft.com/office/drawing/2014/main" val="2631790518"/>
                    </a:ext>
                  </a:extLst>
                </a:gridCol>
                <a:gridCol w="902582">
                  <a:extLst>
                    <a:ext uri="{9D8B030D-6E8A-4147-A177-3AD203B41FA5}">
                      <a16:colId xmlns:a16="http://schemas.microsoft.com/office/drawing/2014/main" val="1700033159"/>
                    </a:ext>
                  </a:extLst>
                </a:gridCol>
                <a:gridCol w="849487">
                  <a:extLst>
                    <a:ext uri="{9D8B030D-6E8A-4147-A177-3AD203B41FA5}">
                      <a16:colId xmlns:a16="http://schemas.microsoft.com/office/drawing/2014/main" val="1043725462"/>
                    </a:ext>
                  </a:extLst>
                </a:gridCol>
                <a:gridCol w="909660">
                  <a:extLst>
                    <a:ext uri="{9D8B030D-6E8A-4147-A177-3AD203B41FA5}">
                      <a16:colId xmlns:a16="http://schemas.microsoft.com/office/drawing/2014/main" val="1203037456"/>
                    </a:ext>
                  </a:extLst>
                </a:gridCol>
                <a:gridCol w="629894">
                  <a:extLst>
                    <a:ext uri="{9D8B030D-6E8A-4147-A177-3AD203B41FA5}">
                      <a16:colId xmlns:a16="http://schemas.microsoft.com/office/drawing/2014/main" val="507514904"/>
                    </a:ext>
                  </a:extLst>
                </a:gridCol>
                <a:gridCol w="682053">
                  <a:extLst>
                    <a:ext uri="{9D8B030D-6E8A-4147-A177-3AD203B41FA5}">
                      <a16:colId xmlns:a16="http://schemas.microsoft.com/office/drawing/2014/main" val="759285763"/>
                    </a:ext>
                  </a:extLst>
                </a:gridCol>
                <a:gridCol w="839449">
                  <a:extLst>
                    <a:ext uri="{9D8B030D-6E8A-4147-A177-3AD203B41FA5}">
                      <a16:colId xmlns:a16="http://schemas.microsoft.com/office/drawing/2014/main" val="2406095229"/>
                    </a:ext>
                  </a:extLst>
                </a:gridCol>
                <a:gridCol w="649259">
                  <a:extLst>
                    <a:ext uri="{9D8B030D-6E8A-4147-A177-3AD203B41FA5}">
                      <a16:colId xmlns:a16="http://schemas.microsoft.com/office/drawing/2014/main" val="1237601759"/>
                    </a:ext>
                  </a:extLst>
                </a:gridCol>
              </a:tblGrid>
              <a:tr h="678369">
                <a:tc>
                  <a:txBody>
                    <a:bodyPr/>
                    <a:lstStyle/>
                    <a:p>
                      <a:pPr algn="just">
                        <a:lnSpc>
                          <a:spcPct val="107000"/>
                        </a:lnSpc>
                        <a:spcAft>
                          <a:spcPts val="800"/>
                        </a:spcAft>
                        <a:buNone/>
                      </a:pPr>
                      <a:r>
                        <a:rPr lang="es-CL" sz="1000" kern="100">
                          <a:effectLst/>
                        </a:rPr>
                        <a:t>Región</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100" dirty="0">
                          <a:effectLst/>
                        </a:rPr>
                        <a:t>Comuna</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100" dirty="0">
                          <a:effectLst/>
                        </a:rPr>
                        <a:t>Tipo Territorio</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100" dirty="0">
                          <a:effectLst/>
                        </a:rPr>
                        <a:t>Programa</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100" dirty="0">
                          <a:effectLst/>
                        </a:rPr>
                        <a:t>Población censada</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100" dirty="0">
                          <a:effectLst/>
                        </a:rPr>
                        <a:t>0-14</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100" dirty="0">
                          <a:effectLst/>
                        </a:rPr>
                        <a:t>15-64</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100" dirty="0">
                          <a:effectLst/>
                        </a:rPr>
                        <a:t>65 o más</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100" dirty="0">
                          <a:effectLst/>
                        </a:rPr>
                        <a:t>Índice de envejecimiento</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63882097"/>
                  </a:ext>
                </a:extLst>
              </a:tr>
              <a:tr h="335513">
                <a:tc>
                  <a:txBody>
                    <a:bodyPr/>
                    <a:lstStyle/>
                    <a:p>
                      <a:pPr algn="just">
                        <a:lnSpc>
                          <a:spcPct val="107000"/>
                        </a:lnSpc>
                        <a:spcAft>
                          <a:spcPts val="800"/>
                        </a:spcAft>
                        <a:buNone/>
                      </a:pPr>
                      <a:r>
                        <a:rPr lang="es-CL" sz="1000" kern="100">
                          <a:effectLst/>
                        </a:rPr>
                        <a:t>Arica y Parinacota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buNone/>
                      </a:pPr>
                      <a:r>
                        <a:rPr lang="es-CL" sz="1000" kern="100">
                          <a:effectLst/>
                        </a:rPr>
                        <a:t>Camarones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buNone/>
                      </a:pPr>
                      <a:r>
                        <a:rPr lang="es-CL" sz="1000" kern="100">
                          <a:effectLst/>
                        </a:rPr>
                        <a:t>Rural</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buNone/>
                      </a:pPr>
                      <a:r>
                        <a:rPr lang="es-CL" sz="1000" kern="100">
                          <a:effectLst/>
                        </a:rPr>
                        <a:t>D.S.10 </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100">
                          <a:effectLst/>
                        </a:rPr>
                        <a:t>861</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106</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527</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228</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215,1</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829296496"/>
                  </a:ext>
                </a:extLst>
              </a:tr>
              <a:tr h="335513">
                <a:tc>
                  <a:txBody>
                    <a:bodyPr/>
                    <a:lstStyle/>
                    <a:p>
                      <a:pPr algn="just">
                        <a:lnSpc>
                          <a:spcPct val="107000"/>
                        </a:lnSpc>
                        <a:spcAft>
                          <a:spcPts val="800"/>
                        </a:spcAft>
                        <a:buNone/>
                      </a:pPr>
                      <a:r>
                        <a:rPr lang="es-CL" sz="1000" kern="100">
                          <a:effectLst/>
                        </a:rPr>
                        <a:t>Ñuble</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buNone/>
                      </a:pPr>
                      <a:r>
                        <a:rPr lang="es-CL" sz="1000" kern="100">
                          <a:effectLst/>
                        </a:rPr>
                        <a:t>Portezuelo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buNone/>
                      </a:pPr>
                      <a:r>
                        <a:rPr lang="es-CL" sz="1000" kern="100">
                          <a:effectLst/>
                        </a:rPr>
                        <a:t>Rural</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buNone/>
                      </a:pPr>
                      <a:r>
                        <a:rPr lang="es-CL" sz="1000" kern="100">
                          <a:effectLst/>
                        </a:rPr>
                        <a:t>D.S.10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100">
                          <a:effectLst/>
                        </a:rPr>
                        <a:t>5203</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738</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3341</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1124</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152,3</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120096134"/>
                  </a:ext>
                </a:extLst>
              </a:tr>
              <a:tr h="335513">
                <a:tc>
                  <a:txBody>
                    <a:bodyPr/>
                    <a:lstStyle/>
                    <a:p>
                      <a:pPr algn="just">
                        <a:lnSpc>
                          <a:spcPct val="107000"/>
                        </a:lnSpc>
                        <a:spcAft>
                          <a:spcPts val="800"/>
                        </a:spcAft>
                        <a:buNone/>
                      </a:pPr>
                      <a:r>
                        <a:rPr lang="es-CL" sz="1000" kern="100">
                          <a:effectLst/>
                        </a:rPr>
                        <a:t>Ñuble</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buNone/>
                      </a:pPr>
                      <a:r>
                        <a:rPr lang="es-CL" sz="1000" kern="100">
                          <a:effectLst/>
                        </a:rPr>
                        <a:t>Ránquil</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buNone/>
                      </a:pPr>
                      <a:r>
                        <a:rPr lang="es-CL" sz="1000" kern="100">
                          <a:effectLst/>
                        </a:rPr>
                        <a:t>Rural</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buNone/>
                      </a:pPr>
                      <a:r>
                        <a:rPr lang="es-CL" sz="1000" kern="100">
                          <a:effectLst/>
                        </a:rPr>
                        <a:t>D.S.10 </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100">
                          <a:effectLst/>
                        </a:rPr>
                        <a:t>6508</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1049</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3975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1484</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141,5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147172437"/>
                  </a:ext>
                </a:extLst>
              </a:tr>
              <a:tr h="335513">
                <a:tc>
                  <a:txBody>
                    <a:bodyPr/>
                    <a:lstStyle/>
                    <a:p>
                      <a:pPr algn="just">
                        <a:lnSpc>
                          <a:spcPct val="107000"/>
                        </a:lnSpc>
                        <a:spcAft>
                          <a:spcPts val="800"/>
                        </a:spcAft>
                        <a:buNone/>
                      </a:pPr>
                      <a:r>
                        <a:rPr lang="es-CL" sz="1000" kern="100">
                          <a:effectLst/>
                        </a:rPr>
                        <a:t>Biobío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buNone/>
                      </a:pPr>
                      <a:r>
                        <a:rPr lang="es-CL" sz="1000" kern="100">
                          <a:effectLst/>
                        </a:rPr>
                        <a:t>San Rosendo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buNone/>
                      </a:pPr>
                      <a:r>
                        <a:rPr lang="es-CL" sz="1000" kern="100">
                          <a:effectLst/>
                        </a:rPr>
                        <a:t>Rural</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buNone/>
                      </a:pPr>
                      <a:r>
                        <a:rPr lang="es-CL" sz="1000" kern="100">
                          <a:effectLst/>
                        </a:rPr>
                        <a:t>D.S.10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100">
                          <a:effectLst/>
                        </a:rPr>
                        <a:t>3575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547</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2336</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692</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126,5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62140325"/>
                  </a:ext>
                </a:extLst>
              </a:tr>
              <a:tr h="335513">
                <a:tc>
                  <a:txBody>
                    <a:bodyPr/>
                    <a:lstStyle/>
                    <a:p>
                      <a:pPr algn="just">
                        <a:lnSpc>
                          <a:spcPct val="107000"/>
                        </a:lnSpc>
                        <a:spcAft>
                          <a:spcPts val="800"/>
                        </a:spcAft>
                        <a:buNone/>
                      </a:pPr>
                      <a:r>
                        <a:rPr lang="es-CL" sz="1000" kern="100">
                          <a:effectLst/>
                        </a:rPr>
                        <a:t>Valparaíso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buNone/>
                      </a:pPr>
                      <a:r>
                        <a:rPr lang="es-CL" sz="1000" kern="100">
                          <a:effectLst/>
                        </a:rPr>
                        <a:t>Olmué</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buNone/>
                      </a:pPr>
                      <a:r>
                        <a:rPr lang="es-CL" sz="1000" kern="100">
                          <a:effectLst/>
                        </a:rPr>
                        <a:t>Urbano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just">
                        <a:lnSpc>
                          <a:spcPct val="107000"/>
                        </a:lnSpc>
                        <a:spcAft>
                          <a:spcPts val="800"/>
                        </a:spcAft>
                        <a:buNone/>
                      </a:pPr>
                      <a:r>
                        <a:rPr lang="es-CL" sz="1000" kern="100">
                          <a:effectLst/>
                        </a:rPr>
                        <a:t>D.S. 27</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100">
                          <a:effectLst/>
                        </a:rPr>
                        <a:t>19778</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3338</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12602</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a:effectLst/>
                        </a:rPr>
                        <a:t>3838</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ctr">
                        <a:lnSpc>
                          <a:spcPct val="107000"/>
                        </a:lnSpc>
                        <a:spcAft>
                          <a:spcPts val="800"/>
                        </a:spcAft>
                        <a:buNone/>
                      </a:pPr>
                      <a:r>
                        <a:rPr lang="es-CL" sz="1000" kern="100" dirty="0">
                          <a:effectLst/>
                        </a:rPr>
                        <a:t>115</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641864593"/>
                  </a:ext>
                </a:extLst>
              </a:tr>
            </a:tbl>
          </a:graphicData>
        </a:graphic>
      </p:graphicFrame>
      <p:sp>
        <p:nvSpPr>
          <p:cNvPr id="6" name="CuadroTexto 5">
            <a:extLst>
              <a:ext uri="{FF2B5EF4-FFF2-40B4-BE49-F238E27FC236}">
                <a16:creationId xmlns:a16="http://schemas.microsoft.com/office/drawing/2014/main" id="{490CB8DF-32EE-E4A6-D0F8-A13AADAC29C0}"/>
              </a:ext>
            </a:extLst>
          </p:cNvPr>
          <p:cNvSpPr txBox="1"/>
          <p:nvPr/>
        </p:nvSpPr>
        <p:spPr>
          <a:xfrm>
            <a:off x="562131" y="3577958"/>
            <a:ext cx="7754597" cy="1171667"/>
          </a:xfrm>
          <a:prstGeom prst="rect">
            <a:avLst/>
          </a:prstGeom>
          <a:noFill/>
        </p:spPr>
        <p:txBody>
          <a:bodyPr wrap="square">
            <a:spAutoFit/>
          </a:bodyPr>
          <a:lstStyle/>
          <a:p>
            <a:pPr marL="171450" indent="-171450" algn="just">
              <a:lnSpc>
                <a:spcPct val="107000"/>
              </a:lnSpc>
              <a:spcAft>
                <a:spcPts val="800"/>
              </a:spcAft>
              <a:buFont typeface="Arial" panose="020B0604020202020204" pitchFamily="34" charset="0"/>
              <a:buChar char="•"/>
            </a:pPr>
            <a:r>
              <a:rPr lang="es-CL" sz="1200" kern="100" dirty="0">
                <a:latin typeface="Montserrat" panose="00000500000000000000" pitchFamily="2" charset="0"/>
                <a:ea typeface="Aptos" panose="020B0004020202020204" pitchFamily="34" charset="0"/>
                <a:cs typeface="Arial" panose="020B0604020202020204" pitchFamily="34" charset="0"/>
              </a:rPr>
              <a:t>E</a:t>
            </a:r>
            <a:r>
              <a:rPr lang="es-CL" sz="1200" kern="100" dirty="0">
                <a:effectLst/>
                <a:latin typeface="Montserrat" panose="00000500000000000000" pitchFamily="2" charset="0"/>
                <a:ea typeface="Aptos" panose="020B0004020202020204" pitchFamily="34" charset="0"/>
                <a:cs typeface="Arial" panose="020B0604020202020204" pitchFamily="34" charset="0"/>
              </a:rPr>
              <a:t>xisten proyectos de CCC en comunas que presentan un alto índice de envejecimiento demográfico, como Camarones, Portezuelo o </a:t>
            </a:r>
            <a:r>
              <a:rPr lang="es-CL" sz="1200" kern="100" dirty="0" err="1">
                <a:effectLst/>
                <a:latin typeface="Montserrat" panose="00000500000000000000" pitchFamily="2" charset="0"/>
                <a:ea typeface="Aptos" panose="020B0004020202020204" pitchFamily="34" charset="0"/>
                <a:cs typeface="Arial" panose="020B0604020202020204" pitchFamily="34" charset="0"/>
              </a:rPr>
              <a:t>Ránquil</a:t>
            </a:r>
            <a:r>
              <a:rPr lang="es-CL" sz="1200" kern="100" dirty="0">
                <a:effectLst/>
                <a:latin typeface="Montserrat" panose="00000500000000000000" pitchFamily="2" charset="0"/>
                <a:ea typeface="Aptos" panose="020B0004020202020204" pitchFamily="34" charset="0"/>
                <a:cs typeface="Arial" panose="020B0604020202020204" pitchFamily="34" charset="0"/>
              </a:rPr>
              <a:t>. </a:t>
            </a:r>
          </a:p>
          <a:p>
            <a:pPr marL="171450" indent="-171450" algn="just">
              <a:lnSpc>
                <a:spcPct val="107000"/>
              </a:lnSpc>
              <a:spcAft>
                <a:spcPts val="800"/>
              </a:spcAft>
              <a:buFont typeface="Arial" panose="020B0604020202020204" pitchFamily="34" charset="0"/>
              <a:buChar char="•"/>
            </a:pPr>
            <a:r>
              <a:rPr lang="es-CL" sz="1200" kern="100" dirty="0">
                <a:latin typeface="Montserrat" panose="00000500000000000000" pitchFamily="2" charset="0"/>
                <a:cs typeface="Arial" panose="020B0604020202020204" pitchFamily="34" charset="0"/>
              </a:rPr>
              <a:t>Si se analizan las 10 comunas con mayor índice de envejecimiento a nivel nacional, se advierte que sólo una de ellas cuenta con un proyecto de CCC en curso. Esto revela la necesidad de vincular la situación demográfica con la estrategia de infraestructura de cuidados.</a:t>
            </a:r>
          </a:p>
        </p:txBody>
      </p:sp>
      <p:sp>
        <p:nvSpPr>
          <p:cNvPr id="7" name="Rectángulo 6">
            <a:extLst>
              <a:ext uri="{FF2B5EF4-FFF2-40B4-BE49-F238E27FC236}">
                <a16:creationId xmlns:a16="http://schemas.microsoft.com/office/drawing/2014/main" id="{E7641E3A-EEF1-7A4A-A955-A5DC27CB6D9E}"/>
              </a:ext>
            </a:extLst>
          </p:cNvPr>
          <p:cNvSpPr/>
          <p:nvPr/>
        </p:nvSpPr>
        <p:spPr>
          <a:xfrm>
            <a:off x="533553" y="1795339"/>
            <a:ext cx="7811751" cy="2923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CuadroTexto 2">
            <a:extLst>
              <a:ext uri="{FF2B5EF4-FFF2-40B4-BE49-F238E27FC236}">
                <a16:creationId xmlns:a16="http://schemas.microsoft.com/office/drawing/2014/main" id="{053A9CCF-B0C3-6446-22BD-BC2B0753C7CA}"/>
              </a:ext>
            </a:extLst>
          </p:cNvPr>
          <p:cNvSpPr txBox="1"/>
          <p:nvPr/>
        </p:nvSpPr>
        <p:spPr>
          <a:xfrm>
            <a:off x="430029" y="624371"/>
            <a:ext cx="7207460" cy="309637"/>
          </a:xfrm>
          <a:prstGeom prst="rect">
            <a:avLst/>
          </a:prstGeom>
          <a:noFill/>
        </p:spPr>
        <p:txBody>
          <a:bodyPr wrap="square">
            <a:spAutoFit/>
          </a:bodyPr>
          <a:lstStyle/>
          <a:p>
            <a:pPr algn="just">
              <a:lnSpc>
                <a:spcPct val="107000"/>
              </a:lnSpc>
              <a:spcAft>
                <a:spcPts val="800"/>
              </a:spcAft>
              <a:buNone/>
            </a:pPr>
            <a:r>
              <a:rPr lang="es-CL" sz="1400" kern="100" dirty="0">
                <a:effectLst/>
                <a:latin typeface="Montserrat" panose="00000500000000000000" pitchFamily="2" charset="0"/>
                <a:ea typeface="Aptos" panose="020B0004020202020204" pitchFamily="34" charset="0"/>
                <a:cs typeface="Arial" panose="020B0604020202020204" pitchFamily="34" charset="0"/>
              </a:rPr>
              <a:t>Comunas con mayor índice de envejecimiento y presencia de CCC</a:t>
            </a:r>
            <a:endParaRPr lang="es-CL" sz="1200" kern="100" dirty="0">
              <a:effectLst/>
              <a:latin typeface="Montserrat" panose="00000500000000000000" pitchFamily="2"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496554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698897FE-BB7D-59CE-3C8F-D432AD5AC8CA}"/>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3417D9B8-8CB7-36E3-6C8A-27862C907D06}"/>
              </a:ext>
            </a:extLst>
          </p:cNvPr>
          <p:cNvPicPr preferRelativeResize="0"/>
          <p:nvPr/>
        </p:nvPicPr>
        <p:blipFill>
          <a:blip r:embed="rId3">
            <a:alphaModFix/>
          </a:blip>
          <a:stretch>
            <a:fillRect/>
          </a:stretch>
        </p:blipFill>
        <p:spPr>
          <a:xfrm>
            <a:off x="0" y="0"/>
            <a:ext cx="9143496" cy="5143500"/>
          </a:xfrm>
          <a:prstGeom prst="rect">
            <a:avLst/>
          </a:prstGeom>
          <a:noFill/>
          <a:ln>
            <a:noFill/>
          </a:ln>
        </p:spPr>
      </p:pic>
      <p:sp>
        <p:nvSpPr>
          <p:cNvPr id="65" name="Google Shape;65;p14">
            <a:extLst>
              <a:ext uri="{FF2B5EF4-FFF2-40B4-BE49-F238E27FC236}">
                <a16:creationId xmlns:a16="http://schemas.microsoft.com/office/drawing/2014/main" id="{664974FD-5754-5A1E-CA7F-4558EDA3523F}"/>
              </a:ext>
            </a:extLst>
          </p:cNvPr>
          <p:cNvSpPr txBox="1"/>
          <p:nvPr/>
        </p:nvSpPr>
        <p:spPr>
          <a:xfrm>
            <a:off x="430029" y="236171"/>
            <a:ext cx="7886700" cy="388200"/>
          </a:xfrm>
          <a:prstGeom prst="rect">
            <a:avLst/>
          </a:prstGeom>
          <a:noFill/>
          <a:ln>
            <a:noFill/>
          </a:ln>
        </p:spPr>
        <p:txBody>
          <a:bodyPr spcFirstLastPara="1" wrap="square" lIns="68575" tIns="34275" rIns="68575" bIns="34275" anchor="t" anchorCtr="0">
            <a:noAutofit/>
          </a:bodyPr>
          <a:lstStyle/>
          <a:p>
            <a:pPr lvl="0">
              <a:lnSpc>
                <a:spcPct val="90000"/>
              </a:lnSpc>
              <a:buSzPts val="2100"/>
            </a:pPr>
            <a:r>
              <a:rPr lang="es-CL" sz="2400" dirty="0">
                <a:solidFill>
                  <a:srgbClr val="2E3192"/>
                </a:solidFill>
              </a:rPr>
              <a:t>Resultados: Centros Comunitarios de Cuidado</a:t>
            </a:r>
            <a:endParaRPr sz="2400" dirty="0">
              <a:solidFill>
                <a:srgbClr val="2E3192"/>
              </a:solidFill>
            </a:endParaRPr>
          </a:p>
        </p:txBody>
      </p:sp>
      <p:sp>
        <p:nvSpPr>
          <p:cNvPr id="6" name="CuadroTexto 5">
            <a:extLst>
              <a:ext uri="{FF2B5EF4-FFF2-40B4-BE49-F238E27FC236}">
                <a16:creationId xmlns:a16="http://schemas.microsoft.com/office/drawing/2014/main" id="{ED1B9787-49E4-61E9-E1D4-AE4471CA8D11}"/>
              </a:ext>
            </a:extLst>
          </p:cNvPr>
          <p:cNvSpPr txBox="1"/>
          <p:nvPr/>
        </p:nvSpPr>
        <p:spPr>
          <a:xfrm>
            <a:off x="430030" y="3276642"/>
            <a:ext cx="7886700" cy="186685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s-CL" dirty="0">
                <a:latin typeface="Montserrat" panose="00000500000000000000" pitchFamily="2" charset="0"/>
              </a:rPr>
              <a:t>Existen comunas con índices bajos de envejecimiento a nivel nacional que cuentan con proyectos de CCC. </a:t>
            </a:r>
          </a:p>
          <a:p>
            <a:pPr marL="285750" indent="-285750" algn="just">
              <a:lnSpc>
                <a:spcPct val="107000"/>
              </a:lnSpc>
              <a:spcAft>
                <a:spcPts val="800"/>
              </a:spcAft>
              <a:buFont typeface="Arial" panose="020B0604020202020204" pitchFamily="34" charset="0"/>
              <a:buChar char="•"/>
            </a:pPr>
            <a:r>
              <a:rPr lang="es-CL" dirty="0">
                <a:latin typeface="Montserrat" panose="00000500000000000000" pitchFamily="2" charset="0"/>
              </a:rPr>
              <a:t>Los CCC presentan algunos elementos orientadores para dar respuesta a distintos grupos de la población afectados por la carga de cuidados, pero falta avanzar en la incorporación de un análisis que permita planificar soluciones en los territorios desde la perspectiva de los cambios demográficos.</a:t>
            </a:r>
          </a:p>
          <a:p>
            <a:pPr algn="just">
              <a:lnSpc>
                <a:spcPct val="107000"/>
              </a:lnSpc>
              <a:spcAft>
                <a:spcPts val="800"/>
              </a:spcAft>
              <a:buNone/>
            </a:pPr>
            <a:endParaRPr lang="es-CL" sz="1200" kern="100" dirty="0">
              <a:latin typeface="Montserrat" panose="00000500000000000000" pitchFamily="2" charset="0"/>
              <a:cs typeface="Arial" panose="020B0604020202020204" pitchFamily="34" charset="0"/>
            </a:endParaRPr>
          </a:p>
        </p:txBody>
      </p:sp>
      <p:graphicFrame>
        <p:nvGraphicFramePr>
          <p:cNvPr id="8" name="Tabla 7">
            <a:extLst>
              <a:ext uri="{FF2B5EF4-FFF2-40B4-BE49-F238E27FC236}">
                <a16:creationId xmlns:a16="http://schemas.microsoft.com/office/drawing/2014/main" id="{4031FC5E-904B-C1E6-4D99-086D1B5FE4D1}"/>
              </a:ext>
            </a:extLst>
          </p:cNvPr>
          <p:cNvGraphicFramePr>
            <a:graphicFrameLocks noGrp="1"/>
          </p:cNvGraphicFramePr>
          <p:nvPr>
            <p:extLst>
              <p:ext uri="{D42A27DB-BD31-4B8C-83A1-F6EECF244321}">
                <p14:modId xmlns:p14="http://schemas.microsoft.com/office/powerpoint/2010/main" val="331788781"/>
              </p:ext>
            </p:extLst>
          </p:nvPr>
        </p:nvGraphicFramePr>
        <p:xfrm>
          <a:off x="525216" y="1055050"/>
          <a:ext cx="7791513" cy="2095878"/>
        </p:xfrm>
        <a:graphic>
          <a:graphicData uri="http://schemas.openxmlformats.org/drawingml/2006/table">
            <a:tbl>
              <a:tblPr firstRow="1" firstCol="1" bandRow="1">
                <a:tableStyleId>{5C22544A-7EE6-4342-B048-85BDC9FD1C3A}</a:tableStyleId>
              </a:tblPr>
              <a:tblGrid>
                <a:gridCol w="1039536">
                  <a:extLst>
                    <a:ext uri="{9D8B030D-6E8A-4147-A177-3AD203B41FA5}">
                      <a16:colId xmlns:a16="http://schemas.microsoft.com/office/drawing/2014/main" val="1434848790"/>
                    </a:ext>
                  </a:extLst>
                </a:gridCol>
                <a:gridCol w="1200669">
                  <a:extLst>
                    <a:ext uri="{9D8B030D-6E8A-4147-A177-3AD203B41FA5}">
                      <a16:colId xmlns:a16="http://schemas.microsoft.com/office/drawing/2014/main" val="2584312980"/>
                    </a:ext>
                  </a:extLst>
                </a:gridCol>
                <a:gridCol w="845256">
                  <a:extLst>
                    <a:ext uri="{9D8B030D-6E8A-4147-A177-3AD203B41FA5}">
                      <a16:colId xmlns:a16="http://schemas.microsoft.com/office/drawing/2014/main" val="601977609"/>
                    </a:ext>
                  </a:extLst>
                </a:gridCol>
                <a:gridCol w="845256">
                  <a:extLst>
                    <a:ext uri="{9D8B030D-6E8A-4147-A177-3AD203B41FA5}">
                      <a16:colId xmlns:a16="http://schemas.microsoft.com/office/drawing/2014/main" val="2224416451"/>
                    </a:ext>
                  </a:extLst>
                </a:gridCol>
                <a:gridCol w="894056">
                  <a:extLst>
                    <a:ext uri="{9D8B030D-6E8A-4147-A177-3AD203B41FA5}">
                      <a16:colId xmlns:a16="http://schemas.microsoft.com/office/drawing/2014/main" val="2674928956"/>
                    </a:ext>
                  </a:extLst>
                </a:gridCol>
                <a:gridCol w="620591">
                  <a:extLst>
                    <a:ext uri="{9D8B030D-6E8A-4147-A177-3AD203B41FA5}">
                      <a16:colId xmlns:a16="http://schemas.microsoft.com/office/drawing/2014/main" val="303578516"/>
                    </a:ext>
                  </a:extLst>
                </a:gridCol>
                <a:gridCol w="708984">
                  <a:extLst>
                    <a:ext uri="{9D8B030D-6E8A-4147-A177-3AD203B41FA5}">
                      <a16:colId xmlns:a16="http://schemas.microsoft.com/office/drawing/2014/main" val="4209101894"/>
                    </a:ext>
                  </a:extLst>
                </a:gridCol>
                <a:gridCol w="726886">
                  <a:extLst>
                    <a:ext uri="{9D8B030D-6E8A-4147-A177-3AD203B41FA5}">
                      <a16:colId xmlns:a16="http://schemas.microsoft.com/office/drawing/2014/main" val="2468885380"/>
                    </a:ext>
                  </a:extLst>
                </a:gridCol>
                <a:gridCol w="910279">
                  <a:extLst>
                    <a:ext uri="{9D8B030D-6E8A-4147-A177-3AD203B41FA5}">
                      <a16:colId xmlns:a16="http://schemas.microsoft.com/office/drawing/2014/main" val="251486561"/>
                    </a:ext>
                  </a:extLst>
                </a:gridCol>
              </a:tblGrid>
              <a:tr h="650846">
                <a:tc>
                  <a:txBody>
                    <a:bodyPr/>
                    <a:lstStyle/>
                    <a:p>
                      <a:pPr>
                        <a:lnSpc>
                          <a:spcPct val="107000"/>
                        </a:lnSpc>
                        <a:spcAft>
                          <a:spcPts val="800"/>
                        </a:spcAft>
                        <a:buNone/>
                      </a:pPr>
                      <a:r>
                        <a:rPr lang="es-CL" sz="1000" kern="0">
                          <a:effectLst/>
                        </a:rPr>
                        <a:t>Región</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Comuna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Tipo Territorio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Programa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Población censada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0-14</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15-64</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dirty="0">
                          <a:effectLst/>
                        </a:rPr>
                        <a:t>65 o más</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dirty="0">
                          <a:effectLst/>
                        </a:rPr>
                        <a:t>Índice de envejecimiento</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749103616"/>
                  </a:ext>
                </a:extLst>
              </a:tr>
              <a:tr h="157428">
                <a:tc>
                  <a:txBody>
                    <a:bodyPr/>
                    <a:lstStyle/>
                    <a:p>
                      <a:pPr>
                        <a:lnSpc>
                          <a:spcPct val="107000"/>
                        </a:lnSpc>
                        <a:spcAft>
                          <a:spcPts val="800"/>
                        </a:spcAft>
                        <a:buNone/>
                      </a:pPr>
                      <a:r>
                        <a:rPr lang="es-CL" sz="1000" kern="0">
                          <a:effectLst/>
                        </a:rPr>
                        <a:t>Aysén</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Aysén</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Urbano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D.S.27</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r">
                        <a:lnSpc>
                          <a:spcPct val="107000"/>
                        </a:lnSpc>
                        <a:spcAft>
                          <a:spcPts val="800"/>
                        </a:spcAft>
                        <a:buNone/>
                      </a:pPr>
                      <a:r>
                        <a:rPr lang="es-CL" sz="1000" kern="0">
                          <a:effectLst/>
                        </a:rPr>
                        <a:t>23170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a:effectLst/>
                        </a:rPr>
                        <a:t>4459</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a:effectLst/>
                        </a:rPr>
                        <a:t>15965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a:effectLst/>
                        </a:rPr>
                        <a:t>2746</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a:effectLst/>
                        </a:rPr>
                        <a:t>61,6</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997467251"/>
                  </a:ext>
                </a:extLst>
              </a:tr>
              <a:tr h="321901">
                <a:tc>
                  <a:txBody>
                    <a:bodyPr/>
                    <a:lstStyle/>
                    <a:p>
                      <a:pPr>
                        <a:lnSpc>
                          <a:spcPct val="107000"/>
                        </a:lnSpc>
                        <a:spcAft>
                          <a:spcPts val="800"/>
                        </a:spcAft>
                        <a:buNone/>
                      </a:pPr>
                      <a:r>
                        <a:rPr lang="es-CL" sz="1000" kern="0">
                          <a:effectLst/>
                        </a:rPr>
                        <a:t>Los Lagos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Puerto Montt</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Urbano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D.S. 27</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r">
                        <a:lnSpc>
                          <a:spcPct val="107000"/>
                        </a:lnSpc>
                        <a:spcAft>
                          <a:spcPts val="800"/>
                        </a:spcAft>
                        <a:buNone/>
                      </a:pPr>
                      <a:r>
                        <a:rPr lang="es-CL" sz="1000" kern="0">
                          <a:effectLst/>
                        </a:rPr>
                        <a:t>277040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a:effectLst/>
                        </a:rPr>
                        <a:t>51260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a:effectLst/>
                        </a:rPr>
                        <a:t>197229</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a:effectLst/>
                        </a:rPr>
                        <a:t>28551</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a:effectLst/>
                        </a:rPr>
                        <a:t>55,7</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645758980"/>
                  </a:ext>
                </a:extLst>
              </a:tr>
              <a:tr h="321901">
                <a:tc>
                  <a:txBody>
                    <a:bodyPr/>
                    <a:lstStyle/>
                    <a:p>
                      <a:pPr>
                        <a:lnSpc>
                          <a:spcPct val="107000"/>
                        </a:lnSpc>
                        <a:spcAft>
                          <a:spcPts val="800"/>
                        </a:spcAft>
                        <a:buNone/>
                      </a:pPr>
                      <a:r>
                        <a:rPr lang="es-CL" sz="1000" kern="0">
                          <a:effectLst/>
                        </a:rPr>
                        <a:t>Los Lagos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Quellón</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Urbano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D.S.27</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r">
                        <a:lnSpc>
                          <a:spcPct val="107000"/>
                        </a:lnSpc>
                        <a:spcAft>
                          <a:spcPts val="800"/>
                        </a:spcAft>
                        <a:buNone/>
                      </a:pPr>
                      <a:r>
                        <a:rPr lang="es-CL" sz="1000" kern="0">
                          <a:effectLst/>
                        </a:rPr>
                        <a:t>28460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a:effectLst/>
                        </a:rPr>
                        <a:t>5637</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a:effectLst/>
                        </a:rPr>
                        <a:t>20181</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a:effectLst/>
                        </a:rPr>
                        <a:t>2642</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dirty="0">
                          <a:effectLst/>
                        </a:rPr>
                        <a:t>46,9</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141491150"/>
                  </a:ext>
                </a:extLst>
              </a:tr>
              <a:tr h="321901">
                <a:tc>
                  <a:txBody>
                    <a:bodyPr/>
                    <a:lstStyle/>
                    <a:p>
                      <a:pPr>
                        <a:lnSpc>
                          <a:spcPct val="107000"/>
                        </a:lnSpc>
                        <a:spcAft>
                          <a:spcPts val="800"/>
                        </a:spcAft>
                        <a:buNone/>
                      </a:pPr>
                      <a:r>
                        <a:rPr lang="es-CL" sz="1000" kern="0">
                          <a:effectLst/>
                        </a:rPr>
                        <a:t>Antofagasta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Mejillones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Urbano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D.S.27</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r">
                        <a:lnSpc>
                          <a:spcPct val="107000"/>
                        </a:lnSpc>
                        <a:spcAft>
                          <a:spcPts val="800"/>
                        </a:spcAft>
                        <a:buNone/>
                      </a:pPr>
                      <a:r>
                        <a:rPr lang="es-CL" sz="1000" kern="0">
                          <a:effectLst/>
                        </a:rPr>
                        <a:t>14084</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a:effectLst/>
                        </a:rPr>
                        <a:t>3346</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a:effectLst/>
                        </a:rPr>
                        <a:t>9625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a:effectLst/>
                        </a:rPr>
                        <a:t>1113</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a:effectLst/>
                        </a:rPr>
                        <a:t>33,3</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836945934"/>
                  </a:ext>
                </a:extLst>
              </a:tr>
              <a:tr h="321901">
                <a:tc>
                  <a:txBody>
                    <a:bodyPr/>
                    <a:lstStyle/>
                    <a:p>
                      <a:pPr>
                        <a:lnSpc>
                          <a:spcPct val="107000"/>
                        </a:lnSpc>
                        <a:spcAft>
                          <a:spcPts val="800"/>
                        </a:spcAft>
                        <a:buNone/>
                      </a:pPr>
                      <a:r>
                        <a:rPr lang="es-CL" sz="1000" kern="0" dirty="0">
                          <a:effectLst/>
                        </a:rPr>
                        <a:t>Tarapacá</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Alto Hospicio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Urbano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es-CL" sz="1000" kern="0">
                          <a:effectLst/>
                        </a:rPr>
                        <a:t>D.S.27</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r">
                        <a:lnSpc>
                          <a:spcPct val="107000"/>
                        </a:lnSpc>
                        <a:spcAft>
                          <a:spcPts val="800"/>
                        </a:spcAft>
                        <a:buNone/>
                      </a:pPr>
                      <a:r>
                        <a:rPr lang="es-CL" sz="1000" kern="0">
                          <a:effectLst/>
                        </a:rPr>
                        <a:t>142086</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a:effectLst/>
                        </a:rPr>
                        <a:t>36164</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a:effectLst/>
                        </a:rPr>
                        <a:t>98216</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a:effectLst/>
                        </a:rPr>
                        <a:t>7706</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algn="r">
                        <a:lnSpc>
                          <a:spcPct val="107000"/>
                        </a:lnSpc>
                        <a:spcAft>
                          <a:spcPts val="800"/>
                        </a:spcAft>
                        <a:buNone/>
                      </a:pPr>
                      <a:r>
                        <a:rPr lang="es-CL" sz="1000" kern="0" dirty="0">
                          <a:effectLst/>
                        </a:rPr>
                        <a:t>21,3</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749628999"/>
                  </a:ext>
                </a:extLst>
              </a:tr>
            </a:tbl>
          </a:graphicData>
        </a:graphic>
      </p:graphicFrame>
      <p:sp>
        <p:nvSpPr>
          <p:cNvPr id="3" name="CuadroTexto 2">
            <a:extLst>
              <a:ext uri="{FF2B5EF4-FFF2-40B4-BE49-F238E27FC236}">
                <a16:creationId xmlns:a16="http://schemas.microsoft.com/office/drawing/2014/main" id="{EC8581B2-B652-52E9-897B-9975A5C09324}"/>
              </a:ext>
            </a:extLst>
          </p:cNvPr>
          <p:cNvSpPr txBox="1"/>
          <p:nvPr/>
        </p:nvSpPr>
        <p:spPr>
          <a:xfrm>
            <a:off x="525215" y="683065"/>
            <a:ext cx="6355269" cy="309637"/>
          </a:xfrm>
          <a:prstGeom prst="rect">
            <a:avLst/>
          </a:prstGeom>
          <a:noFill/>
        </p:spPr>
        <p:txBody>
          <a:bodyPr wrap="square">
            <a:spAutoFit/>
          </a:bodyPr>
          <a:lstStyle/>
          <a:p>
            <a:pPr algn="just">
              <a:lnSpc>
                <a:spcPct val="107000"/>
              </a:lnSpc>
              <a:spcAft>
                <a:spcPts val="800"/>
              </a:spcAft>
              <a:buNone/>
            </a:pPr>
            <a:r>
              <a:rPr lang="es-CL" sz="1400" kern="100" dirty="0">
                <a:effectLst/>
                <a:latin typeface="Montserrat" panose="00000500000000000000" pitchFamily="2" charset="0"/>
                <a:ea typeface="Aptos" panose="020B0004020202020204" pitchFamily="34" charset="0"/>
                <a:cs typeface="Arial" panose="020B0604020202020204" pitchFamily="34" charset="0"/>
              </a:rPr>
              <a:t>Comunas con menor índice de envejecimiento y presencia de CCC</a:t>
            </a:r>
            <a:endParaRPr lang="es-CL" sz="1200" kern="100" dirty="0">
              <a:effectLst/>
              <a:latin typeface="Montserrat" panose="00000500000000000000" pitchFamily="2"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535484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7B8A3D34-0B50-0EA5-252E-0263877714BE}"/>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83E83D9F-92CF-E2BE-3641-CB5BA2ADB140}"/>
              </a:ext>
            </a:extLst>
          </p:cNvPr>
          <p:cNvPicPr preferRelativeResize="0"/>
          <p:nvPr/>
        </p:nvPicPr>
        <p:blipFill>
          <a:blip r:embed="rId3">
            <a:alphaModFix/>
          </a:blip>
          <a:stretch>
            <a:fillRect/>
          </a:stretch>
        </p:blipFill>
        <p:spPr>
          <a:xfrm>
            <a:off x="0" y="0"/>
            <a:ext cx="9143496" cy="5143500"/>
          </a:xfrm>
          <a:prstGeom prst="rect">
            <a:avLst/>
          </a:prstGeom>
          <a:noFill/>
          <a:ln>
            <a:noFill/>
          </a:ln>
        </p:spPr>
      </p:pic>
      <p:sp>
        <p:nvSpPr>
          <p:cNvPr id="65" name="Google Shape;65;p14">
            <a:extLst>
              <a:ext uri="{FF2B5EF4-FFF2-40B4-BE49-F238E27FC236}">
                <a16:creationId xmlns:a16="http://schemas.microsoft.com/office/drawing/2014/main" id="{DF9E7C9E-EFA2-0409-0EE2-5E96CFF9FD05}"/>
              </a:ext>
            </a:extLst>
          </p:cNvPr>
          <p:cNvSpPr txBox="1"/>
          <p:nvPr/>
        </p:nvSpPr>
        <p:spPr>
          <a:xfrm>
            <a:off x="251190" y="238450"/>
            <a:ext cx="7886700" cy="38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CL" sz="2400" dirty="0">
                <a:solidFill>
                  <a:srgbClr val="2E3192"/>
                </a:solidFill>
              </a:rPr>
              <a:t>Resultados: Programa Recuperación de Barrios</a:t>
            </a:r>
            <a:endParaRPr sz="2400" dirty="0">
              <a:solidFill>
                <a:srgbClr val="2E3192"/>
              </a:solidFill>
            </a:endParaRPr>
          </a:p>
        </p:txBody>
      </p:sp>
      <p:sp>
        <p:nvSpPr>
          <p:cNvPr id="6" name="CuadroTexto 5">
            <a:extLst>
              <a:ext uri="{FF2B5EF4-FFF2-40B4-BE49-F238E27FC236}">
                <a16:creationId xmlns:a16="http://schemas.microsoft.com/office/drawing/2014/main" id="{DBD67801-6F57-C309-BE5E-5C92EA09E5D2}"/>
              </a:ext>
            </a:extLst>
          </p:cNvPr>
          <p:cNvSpPr txBox="1"/>
          <p:nvPr/>
        </p:nvSpPr>
        <p:spPr>
          <a:xfrm>
            <a:off x="194092" y="3105732"/>
            <a:ext cx="8389596" cy="1533753"/>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s-CL" dirty="0">
                <a:latin typeface="Montserrat" panose="00000500000000000000" pitchFamily="2" charset="0"/>
              </a:rPr>
              <a:t>En los barrios con mayor proporción de personas mayores, estas representan poco más del 3% de la población total. Barrios como Villa Génesis 2 y Acceso Norte Sur Cochrane revelan que, incluso en contextos con porcentajes relativamente altos dentro del programa, la participación de la población mayor sigue siendo numéricamente minoritaria.</a:t>
            </a:r>
          </a:p>
          <a:p>
            <a:pPr algn="just">
              <a:lnSpc>
                <a:spcPct val="107000"/>
              </a:lnSpc>
              <a:spcAft>
                <a:spcPts val="800"/>
              </a:spcAft>
              <a:buNone/>
            </a:pPr>
            <a:endParaRPr lang="es-CL" sz="1200" kern="100" dirty="0">
              <a:latin typeface="Montserrat" panose="00000500000000000000" pitchFamily="2" charset="0"/>
              <a:cs typeface="Arial" panose="020B0604020202020204" pitchFamily="34" charset="0"/>
            </a:endParaRPr>
          </a:p>
        </p:txBody>
      </p:sp>
      <p:graphicFrame>
        <p:nvGraphicFramePr>
          <p:cNvPr id="2" name="Tabla 1">
            <a:extLst>
              <a:ext uri="{FF2B5EF4-FFF2-40B4-BE49-F238E27FC236}">
                <a16:creationId xmlns:a16="http://schemas.microsoft.com/office/drawing/2014/main" id="{F5235368-5258-B71B-DC8D-EAE38A918112}"/>
              </a:ext>
            </a:extLst>
          </p:cNvPr>
          <p:cNvGraphicFramePr>
            <a:graphicFrameLocks noGrp="1"/>
          </p:cNvGraphicFramePr>
          <p:nvPr>
            <p:extLst>
              <p:ext uri="{D42A27DB-BD31-4B8C-83A1-F6EECF244321}">
                <p14:modId xmlns:p14="http://schemas.microsoft.com/office/powerpoint/2010/main" val="377167497"/>
              </p:ext>
            </p:extLst>
          </p:nvPr>
        </p:nvGraphicFramePr>
        <p:xfrm>
          <a:off x="251190" y="1383922"/>
          <a:ext cx="8521699" cy="1588172"/>
        </p:xfrm>
        <a:graphic>
          <a:graphicData uri="http://schemas.openxmlformats.org/drawingml/2006/table">
            <a:tbl>
              <a:tblPr firstRow="1" firstCol="1" bandRow="1">
                <a:tableStyleId>{5C22544A-7EE6-4342-B048-85BDC9FD1C3A}</a:tableStyleId>
              </a:tblPr>
              <a:tblGrid>
                <a:gridCol w="898187">
                  <a:extLst>
                    <a:ext uri="{9D8B030D-6E8A-4147-A177-3AD203B41FA5}">
                      <a16:colId xmlns:a16="http://schemas.microsoft.com/office/drawing/2014/main" val="4248921446"/>
                    </a:ext>
                  </a:extLst>
                </a:gridCol>
                <a:gridCol w="1111229">
                  <a:extLst>
                    <a:ext uri="{9D8B030D-6E8A-4147-A177-3AD203B41FA5}">
                      <a16:colId xmlns:a16="http://schemas.microsoft.com/office/drawing/2014/main" val="34824063"/>
                    </a:ext>
                  </a:extLst>
                </a:gridCol>
                <a:gridCol w="1186220">
                  <a:extLst>
                    <a:ext uri="{9D8B030D-6E8A-4147-A177-3AD203B41FA5}">
                      <a16:colId xmlns:a16="http://schemas.microsoft.com/office/drawing/2014/main" val="3155317003"/>
                    </a:ext>
                  </a:extLst>
                </a:gridCol>
                <a:gridCol w="940796">
                  <a:extLst>
                    <a:ext uri="{9D8B030D-6E8A-4147-A177-3AD203B41FA5}">
                      <a16:colId xmlns:a16="http://schemas.microsoft.com/office/drawing/2014/main" val="2214502222"/>
                    </a:ext>
                  </a:extLst>
                </a:gridCol>
                <a:gridCol w="1170882">
                  <a:extLst>
                    <a:ext uri="{9D8B030D-6E8A-4147-A177-3AD203B41FA5}">
                      <a16:colId xmlns:a16="http://schemas.microsoft.com/office/drawing/2014/main" val="428455849"/>
                    </a:ext>
                  </a:extLst>
                </a:gridCol>
                <a:gridCol w="2273589">
                  <a:extLst>
                    <a:ext uri="{9D8B030D-6E8A-4147-A177-3AD203B41FA5}">
                      <a16:colId xmlns:a16="http://schemas.microsoft.com/office/drawing/2014/main" val="916068335"/>
                    </a:ext>
                  </a:extLst>
                </a:gridCol>
                <a:gridCol w="940796">
                  <a:extLst>
                    <a:ext uri="{9D8B030D-6E8A-4147-A177-3AD203B41FA5}">
                      <a16:colId xmlns:a16="http://schemas.microsoft.com/office/drawing/2014/main" val="3251804288"/>
                    </a:ext>
                  </a:extLst>
                </a:gridCol>
              </a:tblGrid>
              <a:tr h="499728">
                <a:tc>
                  <a:txBody>
                    <a:bodyPr/>
                    <a:lstStyle/>
                    <a:p>
                      <a:pPr algn="ctr">
                        <a:lnSpc>
                          <a:spcPct val="107000"/>
                        </a:lnSpc>
                        <a:spcAft>
                          <a:spcPts val="800"/>
                        </a:spcAft>
                        <a:buNone/>
                      </a:pPr>
                      <a:r>
                        <a:rPr lang="es-CL" sz="1000" kern="0">
                          <a:effectLst/>
                        </a:rPr>
                        <a:t>Barrio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ctr"/>
                </a:tc>
                <a:tc>
                  <a:txBody>
                    <a:bodyPr/>
                    <a:lstStyle/>
                    <a:p>
                      <a:pPr algn="ctr">
                        <a:lnSpc>
                          <a:spcPct val="107000"/>
                        </a:lnSpc>
                        <a:spcAft>
                          <a:spcPts val="800"/>
                        </a:spcAft>
                        <a:buNone/>
                      </a:pPr>
                      <a:r>
                        <a:rPr lang="es-CL" sz="1000" kern="0">
                          <a:effectLst/>
                        </a:rPr>
                        <a:t>Suma de PERSONAS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ctr"/>
                </a:tc>
                <a:tc>
                  <a:txBody>
                    <a:bodyPr/>
                    <a:lstStyle/>
                    <a:p>
                      <a:pPr algn="ctr">
                        <a:lnSpc>
                          <a:spcPct val="107000"/>
                        </a:lnSpc>
                        <a:spcAft>
                          <a:spcPts val="800"/>
                        </a:spcAft>
                        <a:buNone/>
                      </a:pPr>
                      <a:r>
                        <a:rPr lang="es-CL" sz="1000" kern="0">
                          <a:effectLst/>
                        </a:rPr>
                        <a:t>Cuenta de DE_65_MAS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ctr"/>
                </a:tc>
                <a:tc>
                  <a:txBody>
                    <a:bodyPr/>
                    <a:lstStyle/>
                    <a:p>
                      <a:pPr algn="ctr">
                        <a:lnSpc>
                          <a:spcPct val="107000"/>
                        </a:lnSpc>
                        <a:spcAft>
                          <a:spcPts val="800"/>
                        </a:spcAft>
                        <a:buNone/>
                      </a:pPr>
                      <a:r>
                        <a:rPr lang="es-CL" sz="1000" kern="0">
                          <a:effectLst/>
                        </a:rPr>
                        <a:t>Porcentaje respecto del total de personas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ctr"/>
                </a:tc>
                <a:tc>
                  <a:txBody>
                    <a:bodyPr/>
                    <a:lstStyle/>
                    <a:p>
                      <a:pPr algn="ctr">
                        <a:lnSpc>
                          <a:spcPct val="107000"/>
                        </a:lnSpc>
                        <a:spcAft>
                          <a:spcPts val="800"/>
                        </a:spcAft>
                        <a:buNone/>
                      </a:pPr>
                      <a:r>
                        <a:rPr lang="es-CL" sz="1000" kern="0">
                          <a:effectLst/>
                        </a:rPr>
                        <a:t>Nivel de participación de personas mayores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ctr"/>
                </a:tc>
                <a:tc>
                  <a:txBody>
                    <a:bodyPr/>
                    <a:lstStyle/>
                    <a:p>
                      <a:pPr algn="ctr">
                        <a:lnSpc>
                          <a:spcPct val="107000"/>
                        </a:lnSpc>
                        <a:spcAft>
                          <a:spcPts val="800"/>
                        </a:spcAft>
                        <a:buNone/>
                      </a:pPr>
                      <a:r>
                        <a:rPr lang="es-CL" sz="1000" kern="0">
                          <a:effectLst/>
                        </a:rPr>
                        <a:t>Nombre del BARRIO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ctr"/>
                </a:tc>
                <a:tc>
                  <a:txBody>
                    <a:bodyPr/>
                    <a:lstStyle/>
                    <a:p>
                      <a:pPr algn="ctr">
                        <a:lnSpc>
                          <a:spcPct val="107000"/>
                        </a:lnSpc>
                        <a:spcAft>
                          <a:spcPts val="800"/>
                        </a:spcAft>
                        <a:buNone/>
                      </a:pPr>
                      <a:r>
                        <a:rPr lang="es-CL" sz="1000" kern="0">
                          <a:effectLst/>
                        </a:rPr>
                        <a:t>REGION</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ctr"/>
                </a:tc>
                <a:extLst>
                  <a:ext uri="{0D108BD9-81ED-4DB2-BD59-A6C34878D82A}">
                    <a16:rowId xmlns:a16="http://schemas.microsoft.com/office/drawing/2014/main" val="2840371194"/>
                  </a:ext>
                </a:extLst>
              </a:tr>
              <a:tr h="188577">
                <a:tc>
                  <a:txBody>
                    <a:bodyPr/>
                    <a:lstStyle/>
                    <a:p>
                      <a:pPr algn="r">
                        <a:lnSpc>
                          <a:spcPct val="107000"/>
                        </a:lnSpc>
                        <a:spcAft>
                          <a:spcPts val="800"/>
                        </a:spcAft>
                        <a:buNone/>
                      </a:pPr>
                      <a:r>
                        <a:rPr lang="es-CL" sz="1000" kern="0">
                          <a:effectLst/>
                        </a:rPr>
                        <a:t>8301970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gn="r">
                        <a:lnSpc>
                          <a:spcPct val="107000"/>
                        </a:lnSpc>
                        <a:spcAft>
                          <a:spcPts val="800"/>
                        </a:spcAft>
                        <a:buNone/>
                      </a:pPr>
                      <a:r>
                        <a:rPr lang="es-CL" sz="1000" kern="0">
                          <a:effectLst/>
                        </a:rPr>
                        <a:t>984</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gn="r">
                        <a:lnSpc>
                          <a:spcPct val="107000"/>
                        </a:lnSpc>
                        <a:spcAft>
                          <a:spcPts val="800"/>
                        </a:spcAft>
                        <a:buNone/>
                      </a:pPr>
                      <a:r>
                        <a:rPr lang="es-CL" sz="1000" kern="0">
                          <a:effectLst/>
                        </a:rPr>
                        <a:t>33</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gn="r">
                        <a:lnSpc>
                          <a:spcPct val="107000"/>
                        </a:lnSpc>
                        <a:spcAft>
                          <a:spcPts val="800"/>
                        </a:spcAft>
                        <a:buNone/>
                      </a:pPr>
                      <a:r>
                        <a:rPr lang="es-CL" sz="1000" kern="0">
                          <a:effectLst/>
                        </a:rPr>
                        <a:t>3,354%</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nSpc>
                          <a:spcPct val="107000"/>
                        </a:lnSpc>
                        <a:spcAft>
                          <a:spcPts val="800"/>
                        </a:spcAft>
                        <a:buNone/>
                      </a:pPr>
                      <a:r>
                        <a:rPr lang="es-CL" sz="1000" kern="0">
                          <a:effectLst/>
                        </a:rPr>
                        <a:t>Sobre media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nSpc>
                          <a:spcPct val="107000"/>
                        </a:lnSpc>
                        <a:spcAft>
                          <a:spcPts val="800"/>
                        </a:spcAft>
                        <a:buNone/>
                      </a:pPr>
                      <a:r>
                        <a:rPr lang="es-CL" sz="1000" kern="0">
                          <a:effectLst/>
                        </a:rPr>
                        <a:t>Villa Génesis 2</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nSpc>
                          <a:spcPct val="107000"/>
                        </a:lnSpc>
                        <a:spcAft>
                          <a:spcPts val="800"/>
                        </a:spcAft>
                        <a:buNone/>
                      </a:pPr>
                      <a:r>
                        <a:rPr lang="es-CL" sz="1000" kern="0">
                          <a:effectLst/>
                        </a:rPr>
                        <a:t>Biobío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extLst>
                  <a:ext uri="{0D108BD9-81ED-4DB2-BD59-A6C34878D82A}">
                    <a16:rowId xmlns:a16="http://schemas.microsoft.com/office/drawing/2014/main" val="1475325927"/>
                  </a:ext>
                </a:extLst>
              </a:tr>
              <a:tr h="188577">
                <a:tc>
                  <a:txBody>
                    <a:bodyPr/>
                    <a:lstStyle/>
                    <a:p>
                      <a:pPr algn="r">
                        <a:lnSpc>
                          <a:spcPct val="107000"/>
                        </a:lnSpc>
                        <a:spcAft>
                          <a:spcPts val="800"/>
                        </a:spcAft>
                        <a:buNone/>
                      </a:pPr>
                      <a:r>
                        <a:rPr lang="es-CL" sz="1000" kern="0">
                          <a:effectLst/>
                        </a:rPr>
                        <a:t>8301705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gn="r">
                        <a:lnSpc>
                          <a:spcPct val="107000"/>
                        </a:lnSpc>
                        <a:spcAft>
                          <a:spcPts val="800"/>
                        </a:spcAft>
                        <a:buNone/>
                      </a:pPr>
                      <a:r>
                        <a:rPr lang="es-CL" sz="1000" kern="0">
                          <a:effectLst/>
                        </a:rPr>
                        <a:t>1536</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gn="r">
                        <a:lnSpc>
                          <a:spcPct val="107000"/>
                        </a:lnSpc>
                        <a:spcAft>
                          <a:spcPts val="800"/>
                        </a:spcAft>
                        <a:buNone/>
                      </a:pPr>
                      <a:r>
                        <a:rPr lang="es-CL" sz="1000" kern="0">
                          <a:effectLst/>
                        </a:rPr>
                        <a:t>50</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gn="r">
                        <a:lnSpc>
                          <a:spcPct val="107000"/>
                        </a:lnSpc>
                        <a:spcAft>
                          <a:spcPts val="800"/>
                        </a:spcAft>
                        <a:buNone/>
                      </a:pPr>
                      <a:r>
                        <a:rPr lang="es-CL" sz="1000" kern="0">
                          <a:effectLst/>
                        </a:rPr>
                        <a:t>3,255%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nSpc>
                          <a:spcPct val="107000"/>
                        </a:lnSpc>
                        <a:spcAft>
                          <a:spcPts val="800"/>
                        </a:spcAft>
                        <a:buNone/>
                      </a:pPr>
                      <a:r>
                        <a:rPr lang="es-CL" sz="1000" kern="0">
                          <a:effectLst/>
                        </a:rPr>
                        <a:t>Sobre media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nSpc>
                          <a:spcPct val="107000"/>
                        </a:lnSpc>
                        <a:spcAft>
                          <a:spcPts val="800"/>
                        </a:spcAft>
                        <a:buNone/>
                      </a:pPr>
                      <a:r>
                        <a:rPr lang="es-CL" sz="1000" kern="0">
                          <a:effectLst/>
                        </a:rPr>
                        <a:t>Villa Génesis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nSpc>
                          <a:spcPct val="107000"/>
                        </a:lnSpc>
                        <a:spcAft>
                          <a:spcPts val="800"/>
                        </a:spcAft>
                        <a:buNone/>
                      </a:pPr>
                      <a:r>
                        <a:rPr lang="es-CL" sz="1000" kern="0">
                          <a:effectLst/>
                        </a:rPr>
                        <a:t>Biobío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extLst>
                  <a:ext uri="{0D108BD9-81ED-4DB2-BD59-A6C34878D82A}">
                    <a16:rowId xmlns:a16="http://schemas.microsoft.com/office/drawing/2014/main" val="1174217611"/>
                  </a:ext>
                </a:extLst>
              </a:tr>
              <a:tr h="188577">
                <a:tc>
                  <a:txBody>
                    <a:bodyPr/>
                    <a:lstStyle/>
                    <a:p>
                      <a:pPr algn="r">
                        <a:lnSpc>
                          <a:spcPct val="107000"/>
                        </a:lnSpc>
                        <a:spcAft>
                          <a:spcPts val="800"/>
                        </a:spcAft>
                        <a:buNone/>
                      </a:pPr>
                      <a:r>
                        <a:rPr lang="es-CL" sz="1000" kern="0">
                          <a:effectLst/>
                        </a:rPr>
                        <a:t>11301805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gn="r">
                        <a:lnSpc>
                          <a:spcPct val="107000"/>
                        </a:lnSpc>
                        <a:spcAft>
                          <a:spcPts val="800"/>
                        </a:spcAft>
                        <a:buNone/>
                      </a:pPr>
                      <a:r>
                        <a:rPr lang="es-CL" sz="1000" kern="0">
                          <a:effectLst/>
                        </a:rPr>
                        <a:t>908</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gn="r">
                        <a:lnSpc>
                          <a:spcPct val="107000"/>
                        </a:lnSpc>
                        <a:spcAft>
                          <a:spcPts val="800"/>
                        </a:spcAft>
                        <a:buNone/>
                      </a:pPr>
                      <a:r>
                        <a:rPr lang="es-CL" sz="1000" kern="0">
                          <a:effectLst/>
                        </a:rPr>
                        <a:t>29</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gn="r">
                        <a:lnSpc>
                          <a:spcPct val="107000"/>
                        </a:lnSpc>
                        <a:spcAft>
                          <a:spcPts val="800"/>
                        </a:spcAft>
                        <a:buNone/>
                      </a:pPr>
                      <a:r>
                        <a:rPr lang="es-CL" sz="1000" kern="0">
                          <a:effectLst/>
                        </a:rPr>
                        <a:t>3,194%</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nSpc>
                          <a:spcPct val="107000"/>
                        </a:lnSpc>
                        <a:spcAft>
                          <a:spcPts val="800"/>
                        </a:spcAft>
                        <a:buNone/>
                      </a:pPr>
                      <a:r>
                        <a:rPr lang="es-CL" sz="1000" kern="0">
                          <a:effectLst/>
                        </a:rPr>
                        <a:t>Bajo media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nSpc>
                          <a:spcPct val="107000"/>
                        </a:lnSpc>
                        <a:spcAft>
                          <a:spcPts val="800"/>
                        </a:spcAft>
                        <a:buNone/>
                      </a:pPr>
                      <a:r>
                        <a:rPr lang="es-CL" sz="1000" kern="0">
                          <a:effectLst/>
                        </a:rPr>
                        <a:t>Acceso Norte Sur Cochrane</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nSpc>
                          <a:spcPct val="107000"/>
                        </a:lnSpc>
                        <a:spcAft>
                          <a:spcPts val="800"/>
                        </a:spcAft>
                        <a:buNone/>
                      </a:pPr>
                      <a:r>
                        <a:rPr lang="es-CL" sz="1000" kern="0">
                          <a:effectLst/>
                        </a:rPr>
                        <a:t>Aysén</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extLst>
                  <a:ext uri="{0D108BD9-81ED-4DB2-BD59-A6C34878D82A}">
                    <a16:rowId xmlns:a16="http://schemas.microsoft.com/office/drawing/2014/main" val="1524630555"/>
                  </a:ext>
                </a:extLst>
              </a:tr>
              <a:tr h="188577">
                <a:tc>
                  <a:txBody>
                    <a:bodyPr/>
                    <a:lstStyle/>
                    <a:p>
                      <a:pPr algn="r">
                        <a:lnSpc>
                          <a:spcPct val="107000"/>
                        </a:lnSpc>
                        <a:spcAft>
                          <a:spcPts val="800"/>
                        </a:spcAft>
                        <a:buNone/>
                      </a:pPr>
                      <a:r>
                        <a:rPr lang="es-CL" sz="1000" kern="0">
                          <a:effectLst/>
                        </a:rPr>
                        <a:t>8106345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gn="r">
                        <a:lnSpc>
                          <a:spcPct val="107000"/>
                        </a:lnSpc>
                        <a:spcAft>
                          <a:spcPts val="800"/>
                        </a:spcAft>
                        <a:buNone/>
                      </a:pPr>
                      <a:r>
                        <a:rPr lang="es-CL" sz="1000" kern="0">
                          <a:effectLst/>
                        </a:rPr>
                        <a:t>1763</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gn="r">
                        <a:lnSpc>
                          <a:spcPct val="107000"/>
                        </a:lnSpc>
                        <a:spcAft>
                          <a:spcPts val="800"/>
                        </a:spcAft>
                        <a:buNone/>
                      </a:pPr>
                      <a:r>
                        <a:rPr lang="es-CL" sz="1000" kern="0">
                          <a:effectLst/>
                        </a:rPr>
                        <a:t>51</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gn="r">
                        <a:lnSpc>
                          <a:spcPct val="107000"/>
                        </a:lnSpc>
                        <a:spcAft>
                          <a:spcPts val="800"/>
                        </a:spcAft>
                        <a:buNone/>
                      </a:pPr>
                      <a:r>
                        <a:rPr lang="es-CL" sz="1000" kern="0">
                          <a:effectLst/>
                        </a:rPr>
                        <a:t>2,893%</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nSpc>
                          <a:spcPct val="107000"/>
                        </a:lnSpc>
                        <a:spcAft>
                          <a:spcPts val="800"/>
                        </a:spcAft>
                        <a:buNone/>
                      </a:pPr>
                      <a:r>
                        <a:rPr lang="es-CL" sz="1000" kern="0">
                          <a:effectLst/>
                        </a:rPr>
                        <a:t>Sobre media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nSpc>
                          <a:spcPct val="107000"/>
                        </a:lnSpc>
                        <a:spcAft>
                          <a:spcPts val="800"/>
                        </a:spcAft>
                        <a:buNone/>
                      </a:pPr>
                      <a:r>
                        <a:rPr lang="es-CL" sz="1000" kern="0">
                          <a:effectLst/>
                        </a:rPr>
                        <a:t>Bannen 1</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nSpc>
                          <a:spcPct val="107000"/>
                        </a:lnSpc>
                        <a:spcAft>
                          <a:spcPts val="800"/>
                        </a:spcAft>
                        <a:buNone/>
                      </a:pPr>
                      <a:r>
                        <a:rPr lang="es-CL" sz="1000" kern="0">
                          <a:effectLst/>
                        </a:rPr>
                        <a:t>Biobío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extLst>
                  <a:ext uri="{0D108BD9-81ED-4DB2-BD59-A6C34878D82A}">
                    <a16:rowId xmlns:a16="http://schemas.microsoft.com/office/drawing/2014/main" val="1359640866"/>
                  </a:ext>
                </a:extLst>
              </a:tr>
              <a:tr h="188577">
                <a:tc>
                  <a:txBody>
                    <a:bodyPr/>
                    <a:lstStyle/>
                    <a:p>
                      <a:pPr algn="r">
                        <a:lnSpc>
                          <a:spcPct val="107000"/>
                        </a:lnSpc>
                        <a:spcAft>
                          <a:spcPts val="800"/>
                        </a:spcAft>
                        <a:buNone/>
                      </a:pPr>
                      <a:r>
                        <a:rPr lang="es-CL" sz="1000" kern="0">
                          <a:effectLst/>
                        </a:rPr>
                        <a:t>4104761</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gn="r">
                        <a:lnSpc>
                          <a:spcPct val="107000"/>
                        </a:lnSpc>
                        <a:spcAft>
                          <a:spcPts val="800"/>
                        </a:spcAft>
                        <a:buNone/>
                      </a:pPr>
                      <a:r>
                        <a:rPr lang="es-CL" sz="1000" kern="0">
                          <a:effectLst/>
                        </a:rPr>
                        <a:t>1005</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gn="r">
                        <a:lnSpc>
                          <a:spcPct val="107000"/>
                        </a:lnSpc>
                        <a:spcAft>
                          <a:spcPts val="800"/>
                        </a:spcAft>
                        <a:buNone/>
                      </a:pPr>
                      <a:r>
                        <a:rPr lang="es-CL" sz="1000" kern="0">
                          <a:effectLst/>
                        </a:rPr>
                        <a:t>29</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gn="r">
                        <a:lnSpc>
                          <a:spcPct val="107000"/>
                        </a:lnSpc>
                        <a:spcAft>
                          <a:spcPts val="800"/>
                        </a:spcAft>
                        <a:buNone/>
                      </a:pPr>
                      <a:r>
                        <a:rPr lang="es-CL" sz="1000" kern="0">
                          <a:effectLst/>
                        </a:rPr>
                        <a:t>2,886%</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nSpc>
                          <a:spcPct val="107000"/>
                        </a:lnSpc>
                        <a:spcAft>
                          <a:spcPts val="800"/>
                        </a:spcAft>
                        <a:buNone/>
                      </a:pPr>
                      <a:r>
                        <a:rPr lang="es-CL" sz="1000" kern="0">
                          <a:effectLst/>
                        </a:rPr>
                        <a:t>Bajo media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nSpc>
                          <a:spcPct val="107000"/>
                        </a:lnSpc>
                        <a:spcAft>
                          <a:spcPts val="800"/>
                        </a:spcAft>
                        <a:buNone/>
                      </a:pPr>
                      <a:r>
                        <a:rPr lang="es-CL" sz="1000" kern="0">
                          <a:effectLst/>
                        </a:rPr>
                        <a:t>Barrio La Higuera Centro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tc>
                  <a:txBody>
                    <a:bodyPr/>
                    <a:lstStyle/>
                    <a:p>
                      <a:pPr>
                        <a:lnSpc>
                          <a:spcPct val="107000"/>
                        </a:lnSpc>
                        <a:spcAft>
                          <a:spcPts val="800"/>
                        </a:spcAft>
                        <a:buNone/>
                      </a:pPr>
                      <a:r>
                        <a:rPr lang="es-CL" sz="1000" kern="0" dirty="0">
                          <a:effectLst/>
                        </a:rPr>
                        <a:t>Coquimbo</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44001" marR="44001" marT="0" marB="0" anchor="b"/>
                </a:tc>
                <a:extLst>
                  <a:ext uri="{0D108BD9-81ED-4DB2-BD59-A6C34878D82A}">
                    <a16:rowId xmlns:a16="http://schemas.microsoft.com/office/drawing/2014/main" val="658842164"/>
                  </a:ext>
                </a:extLst>
              </a:tr>
            </a:tbl>
          </a:graphicData>
        </a:graphic>
      </p:graphicFrame>
      <p:sp>
        <p:nvSpPr>
          <p:cNvPr id="4" name="CuadroTexto 3">
            <a:extLst>
              <a:ext uri="{FF2B5EF4-FFF2-40B4-BE49-F238E27FC236}">
                <a16:creationId xmlns:a16="http://schemas.microsoft.com/office/drawing/2014/main" id="{F21A48AC-CA93-6DB9-1DAE-7669B25432D4}"/>
              </a:ext>
            </a:extLst>
          </p:cNvPr>
          <p:cNvSpPr txBox="1"/>
          <p:nvPr/>
        </p:nvSpPr>
        <p:spPr>
          <a:xfrm>
            <a:off x="194092" y="865100"/>
            <a:ext cx="8000895" cy="313291"/>
          </a:xfrm>
          <a:prstGeom prst="rect">
            <a:avLst/>
          </a:prstGeom>
          <a:noFill/>
        </p:spPr>
        <p:txBody>
          <a:bodyPr wrap="square">
            <a:spAutoFit/>
          </a:bodyPr>
          <a:lstStyle/>
          <a:p>
            <a:pPr algn="just">
              <a:lnSpc>
                <a:spcPct val="107000"/>
              </a:lnSpc>
              <a:spcAft>
                <a:spcPts val="800"/>
              </a:spcAft>
              <a:buNone/>
            </a:pPr>
            <a:r>
              <a:rPr lang="es-CL" sz="1400" kern="100" dirty="0">
                <a:effectLst/>
                <a:latin typeface="Montserrat" panose="00000500000000000000" pitchFamily="2" charset="0"/>
                <a:ea typeface="Aptos" panose="020B0004020202020204" pitchFamily="34" charset="0"/>
                <a:cs typeface="Arial" panose="020B0604020202020204" pitchFamily="34" charset="0"/>
              </a:rPr>
              <a:t>Proyectos del programa QMB con mayor porcentaje de personas mayores</a:t>
            </a:r>
            <a:endParaRPr lang="es-CL" sz="1200" kern="100" dirty="0">
              <a:effectLst/>
              <a:latin typeface="Montserrat" panose="00000500000000000000" pitchFamily="2"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712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Shape 62">
          <a:extLst>
            <a:ext uri="{FF2B5EF4-FFF2-40B4-BE49-F238E27FC236}">
              <a16:creationId xmlns:a16="http://schemas.microsoft.com/office/drawing/2014/main" id="{5B6F0F03-53DD-BE4F-2C03-F6C126FD8653}"/>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3D80C2AE-1067-681A-444F-FCA46A45772F}"/>
              </a:ext>
            </a:extLst>
          </p:cNvPr>
          <p:cNvPicPr preferRelativeResize="0"/>
          <p:nvPr/>
        </p:nvPicPr>
        <p:blipFill>
          <a:blip r:embed="rId3">
            <a:alphaModFix/>
          </a:blip>
          <a:stretch>
            <a:fillRect/>
          </a:stretch>
        </p:blipFill>
        <p:spPr>
          <a:xfrm>
            <a:off x="250" y="0"/>
            <a:ext cx="9143496" cy="5143500"/>
          </a:xfrm>
          <a:prstGeom prst="rect">
            <a:avLst/>
          </a:prstGeom>
          <a:noFill/>
          <a:ln>
            <a:noFill/>
          </a:ln>
        </p:spPr>
      </p:pic>
      <p:graphicFrame>
        <p:nvGraphicFramePr>
          <p:cNvPr id="2" name="Diagrama 1">
            <a:extLst>
              <a:ext uri="{FF2B5EF4-FFF2-40B4-BE49-F238E27FC236}">
                <a16:creationId xmlns:a16="http://schemas.microsoft.com/office/drawing/2014/main" id="{2CD2D46B-B263-9CD3-74E3-BEC6D0D58039}"/>
              </a:ext>
            </a:extLst>
          </p:cNvPr>
          <p:cNvGraphicFramePr/>
          <p:nvPr>
            <p:extLst>
              <p:ext uri="{D42A27DB-BD31-4B8C-83A1-F6EECF244321}">
                <p14:modId xmlns:p14="http://schemas.microsoft.com/office/powerpoint/2010/main" val="3511633770"/>
              </p:ext>
            </p:extLst>
          </p:nvPr>
        </p:nvGraphicFramePr>
        <p:xfrm>
          <a:off x="697043" y="1476531"/>
          <a:ext cx="7577599" cy="2932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5" name="Google Shape;65;p14">
            <a:extLst>
              <a:ext uri="{FF2B5EF4-FFF2-40B4-BE49-F238E27FC236}">
                <a16:creationId xmlns:a16="http://schemas.microsoft.com/office/drawing/2014/main" id="{8A0398F1-14B1-5F38-508E-9E42D51DC24E}"/>
              </a:ext>
            </a:extLst>
          </p:cNvPr>
          <p:cNvSpPr txBox="1"/>
          <p:nvPr/>
        </p:nvSpPr>
        <p:spPr>
          <a:xfrm>
            <a:off x="628648" y="540229"/>
            <a:ext cx="7886700" cy="3882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000000"/>
              </a:buClr>
              <a:buSzPts val="2100"/>
              <a:buFont typeface="Arial"/>
              <a:buNone/>
            </a:pPr>
            <a:r>
              <a:rPr lang="es-419" sz="2100" b="1">
                <a:solidFill>
                  <a:srgbClr val="2E3192"/>
                </a:solidFill>
                <a:latin typeface="Verdana"/>
                <a:ea typeface="Verdana"/>
                <a:sym typeface="Verdana"/>
              </a:rPr>
              <a:t>Contenidos</a:t>
            </a:r>
            <a:endParaRPr lang="es-419" sz="1100" dirty="0">
              <a:solidFill>
                <a:srgbClr val="2E3192"/>
              </a:solidFill>
            </a:endParaRPr>
          </a:p>
        </p:txBody>
      </p:sp>
    </p:spTree>
    <p:extLst>
      <p:ext uri="{BB962C8B-B14F-4D97-AF65-F5344CB8AC3E}">
        <p14:creationId xmlns:p14="http://schemas.microsoft.com/office/powerpoint/2010/main" val="3033114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95EB99CB-E30E-5CB2-802D-9089A409CBEE}"/>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233AEAE8-89C3-1178-FE00-F293D7910C80}"/>
              </a:ext>
            </a:extLst>
          </p:cNvPr>
          <p:cNvPicPr preferRelativeResize="0"/>
          <p:nvPr/>
        </p:nvPicPr>
        <p:blipFill>
          <a:blip r:embed="rId3">
            <a:alphaModFix/>
          </a:blip>
          <a:stretch>
            <a:fillRect/>
          </a:stretch>
        </p:blipFill>
        <p:spPr>
          <a:xfrm>
            <a:off x="0" y="0"/>
            <a:ext cx="9143496" cy="5143500"/>
          </a:xfrm>
          <a:prstGeom prst="rect">
            <a:avLst/>
          </a:prstGeom>
          <a:noFill/>
          <a:ln>
            <a:noFill/>
          </a:ln>
        </p:spPr>
      </p:pic>
      <p:sp>
        <p:nvSpPr>
          <p:cNvPr id="65" name="Google Shape;65;p14">
            <a:extLst>
              <a:ext uri="{FF2B5EF4-FFF2-40B4-BE49-F238E27FC236}">
                <a16:creationId xmlns:a16="http://schemas.microsoft.com/office/drawing/2014/main" id="{D5DB5A62-67D3-35B2-9412-5E5C80F85426}"/>
              </a:ext>
            </a:extLst>
          </p:cNvPr>
          <p:cNvSpPr txBox="1"/>
          <p:nvPr/>
        </p:nvSpPr>
        <p:spPr>
          <a:xfrm>
            <a:off x="251190" y="238450"/>
            <a:ext cx="7886700" cy="38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CL" sz="2400" dirty="0">
                <a:solidFill>
                  <a:srgbClr val="2E3192"/>
                </a:solidFill>
              </a:rPr>
              <a:t>Resultados: Programa Pequeñas Localidades</a:t>
            </a:r>
            <a:endParaRPr sz="2400" dirty="0">
              <a:solidFill>
                <a:srgbClr val="2E3192"/>
              </a:solidFill>
            </a:endParaRPr>
          </a:p>
        </p:txBody>
      </p:sp>
      <p:sp>
        <p:nvSpPr>
          <p:cNvPr id="6" name="CuadroTexto 5">
            <a:extLst>
              <a:ext uri="{FF2B5EF4-FFF2-40B4-BE49-F238E27FC236}">
                <a16:creationId xmlns:a16="http://schemas.microsoft.com/office/drawing/2014/main" id="{5C6DBD10-BB65-6A51-A914-DC58C4F547C3}"/>
              </a:ext>
            </a:extLst>
          </p:cNvPr>
          <p:cNvSpPr txBox="1"/>
          <p:nvPr/>
        </p:nvSpPr>
        <p:spPr>
          <a:xfrm>
            <a:off x="222641" y="3222794"/>
            <a:ext cx="8521700" cy="1303242"/>
          </a:xfrm>
          <a:prstGeom prst="rect">
            <a:avLst/>
          </a:prstGeom>
          <a:noFill/>
        </p:spPr>
        <p:txBody>
          <a:bodyPr wrap="square">
            <a:spAutoFit/>
          </a:bodyPr>
          <a:lstStyle/>
          <a:p>
            <a:pPr algn="just">
              <a:lnSpc>
                <a:spcPct val="107000"/>
              </a:lnSpc>
              <a:spcAft>
                <a:spcPts val="800"/>
              </a:spcAft>
            </a:pPr>
            <a:r>
              <a:rPr lang="es-CL" dirty="0">
                <a:latin typeface="Montserrat" panose="00000500000000000000" pitchFamily="2" charset="0"/>
              </a:rPr>
              <a:t>El Programa si bien no ha institucionalizado el envejecimiento como eje rector, en la práctica los proyectos sociales desarrollados en algunas localidades ya incluyen a las personas mayores como sujetos prioritarios, con énfasis en el cuidado, la habitabilidad y la integración comunitaria.</a:t>
            </a:r>
          </a:p>
          <a:p>
            <a:pPr algn="just">
              <a:lnSpc>
                <a:spcPct val="107000"/>
              </a:lnSpc>
              <a:spcAft>
                <a:spcPts val="800"/>
              </a:spcAft>
              <a:buNone/>
            </a:pPr>
            <a:endParaRPr lang="es-CL" sz="1200" kern="100" dirty="0">
              <a:latin typeface="Montserrat" panose="00000500000000000000" pitchFamily="2" charset="0"/>
              <a:cs typeface="Arial" panose="020B0604020202020204" pitchFamily="34" charset="0"/>
            </a:endParaRPr>
          </a:p>
        </p:txBody>
      </p:sp>
      <p:sp>
        <p:nvSpPr>
          <p:cNvPr id="4" name="CuadroTexto 3">
            <a:extLst>
              <a:ext uri="{FF2B5EF4-FFF2-40B4-BE49-F238E27FC236}">
                <a16:creationId xmlns:a16="http://schemas.microsoft.com/office/drawing/2014/main" id="{665F8197-FA5C-36DE-16BD-AD54F152BA4B}"/>
              </a:ext>
            </a:extLst>
          </p:cNvPr>
          <p:cNvSpPr txBox="1"/>
          <p:nvPr/>
        </p:nvSpPr>
        <p:spPr>
          <a:xfrm>
            <a:off x="222641" y="694964"/>
            <a:ext cx="8578798" cy="540148"/>
          </a:xfrm>
          <a:prstGeom prst="rect">
            <a:avLst/>
          </a:prstGeom>
          <a:noFill/>
        </p:spPr>
        <p:txBody>
          <a:bodyPr wrap="square">
            <a:spAutoFit/>
          </a:bodyPr>
          <a:lstStyle/>
          <a:p>
            <a:pPr algn="just">
              <a:lnSpc>
                <a:spcPct val="107000"/>
              </a:lnSpc>
              <a:spcAft>
                <a:spcPts val="800"/>
              </a:spcAft>
              <a:buNone/>
            </a:pPr>
            <a:r>
              <a:rPr lang="es-CL" sz="1400" kern="100" dirty="0">
                <a:effectLst/>
                <a:latin typeface="Montserrat" panose="00000500000000000000" pitchFamily="2" charset="0"/>
                <a:ea typeface="Aptos" panose="020B0004020202020204" pitchFamily="34" charset="0"/>
                <a:cs typeface="Arial" panose="020B0604020202020204" pitchFamily="34" charset="0"/>
              </a:rPr>
              <a:t>Proyectos del Programa Pequeñas Localidades (PPL) con repercusión directa en personas mayores</a:t>
            </a:r>
            <a:endParaRPr lang="es-CL" sz="1200" kern="100" dirty="0">
              <a:effectLst/>
              <a:latin typeface="Montserrat" panose="00000500000000000000" pitchFamily="2" charset="0"/>
              <a:ea typeface="Aptos" panose="020B00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E5BF9450-D6C3-3DF3-B414-F05CE5266438}"/>
              </a:ext>
            </a:extLst>
          </p:cNvPr>
          <p:cNvGraphicFramePr>
            <a:graphicFrameLocks noGrp="1"/>
          </p:cNvGraphicFramePr>
          <p:nvPr>
            <p:extLst>
              <p:ext uri="{D42A27DB-BD31-4B8C-83A1-F6EECF244321}">
                <p14:modId xmlns:p14="http://schemas.microsoft.com/office/powerpoint/2010/main" val="1504971038"/>
              </p:ext>
            </p:extLst>
          </p:nvPr>
        </p:nvGraphicFramePr>
        <p:xfrm>
          <a:off x="251190" y="1235112"/>
          <a:ext cx="8521700" cy="1595755"/>
        </p:xfrm>
        <a:graphic>
          <a:graphicData uri="http://schemas.openxmlformats.org/drawingml/2006/table">
            <a:tbl>
              <a:tblPr firstRow="1" firstCol="1" bandRow="1">
                <a:tableStyleId>{5C22544A-7EE6-4342-B048-85BDC9FD1C3A}</a:tableStyleId>
              </a:tblPr>
              <a:tblGrid>
                <a:gridCol w="911822">
                  <a:extLst>
                    <a:ext uri="{9D8B030D-6E8A-4147-A177-3AD203B41FA5}">
                      <a16:colId xmlns:a16="http://schemas.microsoft.com/office/drawing/2014/main" val="1905261084"/>
                    </a:ext>
                  </a:extLst>
                </a:gridCol>
                <a:gridCol w="940796">
                  <a:extLst>
                    <a:ext uri="{9D8B030D-6E8A-4147-A177-3AD203B41FA5}">
                      <a16:colId xmlns:a16="http://schemas.microsoft.com/office/drawing/2014/main" val="1384429270"/>
                    </a:ext>
                  </a:extLst>
                </a:gridCol>
                <a:gridCol w="1440167">
                  <a:extLst>
                    <a:ext uri="{9D8B030D-6E8A-4147-A177-3AD203B41FA5}">
                      <a16:colId xmlns:a16="http://schemas.microsoft.com/office/drawing/2014/main" val="1146910547"/>
                    </a:ext>
                  </a:extLst>
                </a:gridCol>
                <a:gridCol w="2230981">
                  <a:extLst>
                    <a:ext uri="{9D8B030D-6E8A-4147-A177-3AD203B41FA5}">
                      <a16:colId xmlns:a16="http://schemas.microsoft.com/office/drawing/2014/main" val="3514135273"/>
                    </a:ext>
                  </a:extLst>
                </a:gridCol>
                <a:gridCol w="2997934">
                  <a:extLst>
                    <a:ext uri="{9D8B030D-6E8A-4147-A177-3AD203B41FA5}">
                      <a16:colId xmlns:a16="http://schemas.microsoft.com/office/drawing/2014/main" val="3313755252"/>
                    </a:ext>
                  </a:extLst>
                </a:gridCol>
              </a:tblGrid>
              <a:tr h="0">
                <a:tc>
                  <a:txBody>
                    <a:bodyPr/>
                    <a:lstStyle/>
                    <a:p>
                      <a:pPr algn="ctr">
                        <a:lnSpc>
                          <a:spcPct val="107000"/>
                        </a:lnSpc>
                        <a:spcAft>
                          <a:spcPts val="800"/>
                        </a:spcAft>
                        <a:buNone/>
                      </a:pPr>
                      <a:r>
                        <a:rPr lang="es-CL" sz="1000" kern="100">
                          <a:effectLst/>
                        </a:rPr>
                        <a:t>Región</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s-CL" sz="1000" kern="100">
                          <a:effectLst/>
                        </a:rPr>
                        <a:t>Comuna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s-CL" sz="1000" kern="100">
                          <a:effectLst/>
                        </a:rPr>
                        <a:t>Localidad</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s-CL" sz="1000" kern="100">
                          <a:effectLst/>
                        </a:rPr>
                        <a:t>Categoría del Plan de Gestión Social</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buNone/>
                      </a:pPr>
                      <a:r>
                        <a:rPr lang="es-CL" sz="1000" kern="100">
                          <a:effectLst/>
                        </a:rPr>
                        <a:t>Objetivo Principal</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87252962"/>
                  </a:ext>
                </a:extLst>
              </a:tr>
              <a:tr h="0">
                <a:tc>
                  <a:txBody>
                    <a:bodyPr/>
                    <a:lstStyle/>
                    <a:p>
                      <a:pPr algn="just">
                        <a:lnSpc>
                          <a:spcPct val="107000"/>
                        </a:lnSpc>
                        <a:spcAft>
                          <a:spcPts val="800"/>
                        </a:spcAft>
                        <a:buNone/>
                      </a:pPr>
                      <a:r>
                        <a:rPr lang="es-CL" sz="1000" kern="100">
                          <a:effectLst/>
                        </a:rPr>
                        <a:t>Biobío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buNone/>
                      </a:pPr>
                      <a:r>
                        <a:rPr lang="es-CL" sz="1000" kern="100">
                          <a:effectLst/>
                        </a:rPr>
                        <a:t>Quilleco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buNone/>
                      </a:pPr>
                      <a:r>
                        <a:rPr lang="es-CL" sz="1000" kern="100">
                          <a:effectLst/>
                        </a:rPr>
                        <a:t>Las Canteras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buNone/>
                      </a:pPr>
                      <a:r>
                        <a:rPr lang="es-CL" sz="1000" kern="100">
                          <a:effectLst/>
                        </a:rPr>
                        <a:t>Círculo de cuidados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buNone/>
                      </a:pPr>
                      <a:r>
                        <a:rPr lang="es-CL" sz="1000" kern="100">
                          <a:effectLst/>
                        </a:rPr>
                        <a:t>Territorio de los cuidados, inclusión social y habitabilidad</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57788575"/>
                  </a:ext>
                </a:extLst>
              </a:tr>
              <a:tr h="0">
                <a:tc>
                  <a:txBody>
                    <a:bodyPr/>
                    <a:lstStyle/>
                    <a:p>
                      <a:pPr algn="just">
                        <a:lnSpc>
                          <a:spcPct val="107000"/>
                        </a:lnSpc>
                        <a:spcAft>
                          <a:spcPts val="800"/>
                        </a:spcAft>
                        <a:buNone/>
                      </a:pPr>
                      <a:r>
                        <a:rPr lang="es-CL" sz="1000" kern="100">
                          <a:effectLst/>
                        </a:rPr>
                        <a:t>Los Lagos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buNone/>
                      </a:pPr>
                      <a:r>
                        <a:rPr lang="es-CL" sz="1000" kern="100">
                          <a:effectLst/>
                        </a:rPr>
                        <a:t>Maullín</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buNone/>
                      </a:pPr>
                      <a:r>
                        <a:rPr lang="es-CL" sz="1000" kern="100">
                          <a:effectLst/>
                        </a:rPr>
                        <a:t>Chanhue – El Carrizo y otras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buNone/>
                      </a:pPr>
                      <a:r>
                        <a:rPr lang="es-CL" sz="1000" kern="100">
                          <a:effectLst/>
                        </a:rPr>
                        <a:t>Apoyo Programa Habitabilidad Adulto Mayor</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buNone/>
                      </a:pPr>
                      <a:r>
                        <a:rPr lang="es-CL" sz="1000" kern="100">
                          <a:effectLst/>
                        </a:rPr>
                        <a:t>Territorio de los cuidados, inclusión social y habitabilidad</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37785738"/>
                  </a:ext>
                </a:extLst>
              </a:tr>
              <a:tr h="0">
                <a:tc>
                  <a:txBody>
                    <a:bodyPr/>
                    <a:lstStyle/>
                    <a:p>
                      <a:pPr algn="just">
                        <a:lnSpc>
                          <a:spcPct val="107000"/>
                        </a:lnSpc>
                        <a:spcAft>
                          <a:spcPts val="800"/>
                        </a:spcAft>
                        <a:buNone/>
                      </a:pPr>
                      <a:r>
                        <a:rPr lang="es-CL" sz="1000" kern="100">
                          <a:effectLst/>
                        </a:rPr>
                        <a:t>Ñuble</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buNone/>
                      </a:pPr>
                      <a:r>
                        <a:rPr lang="es-CL" sz="1000" kern="100">
                          <a:effectLst/>
                        </a:rPr>
                        <a:t>Ñipas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buNone/>
                      </a:pPr>
                      <a:r>
                        <a:rPr lang="es-CL" sz="1000" kern="100">
                          <a:effectLst/>
                        </a:rPr>
                        <a:t>Ñipas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buNone/>
                      </a:pPr>
                      <a:r>
                        <a:rPr lang="es-CL" sz="1000" kern="100">
                          <a:effectLst/>
                        </a:rPr>
                        <a:t>Nuevas capacidades para el cuidado de nuestros mayores</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buNone/>
                      </a:pPr>
                      <a:r>
                        <a:rPr lang="es-CL" sz="1000" kern="100">
                          <a:effectLst/>
                        </a:rPr>
                        <a:t>Territorio de los cuidados, inclusión social y habitabilidad</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36832129"/>
                  </a:ext>
                </a:extLst>
              </a:tr>
              <a:tr h="0">
                <a:tc>
                  <a:txBody>
                    <a:bodyPr/>
                    <a:lstStyle/>
                    <a:p>
                      <a:pPr algn="just">
                        <a:lnSpc>
                          <a:spcPct val="107000"/>
                        </a:lnSpc>
                        <a:spcAft>
                          <a:spcPts val="800"/>
                        </a:spcAft>
                        <a:buNone/>
                      </a:pPr>
                      <a:r>
                        <a:rPr lang="es-CL" sz="1000" kern="100">
                          <a:effectLst/>
                        </a:rPr>
                        <a:t>Biobío</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buNone/>
                      </a:pPr>
                      <a:r>
                        <a:rPr lang="es-CL" sz="1000" kern="100">
                          <a:effectLst/>
                        </a:rPr>
                        <a:t>Lebu</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buNone/>
                      </a:pPr>
                      <a:r>
                        <a:rPr lang="es-CL" sz="1000" kern="100">
                          <a:effectLst/>
                        </a:rPr>
                        <a:t>Isla Mocha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buNone/>
                      </a:pPr>
                      <a:r>
                        <a:rPr lang="es-CL" sz="1000" kern="100">
                          <a:effectLst/>
                        </a:rPr>
                        <a:t>Cuidando lo importante de Isla Mocha</a:t>
                      </a:r>
                      <a:endParaRPr lang="es-CL"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buNone/>
                      </a:pPr>
                      <a:r>
                        <a:rPr lang="es-CL" sz="1000" kern="100" dirty="0">
                          <a:effectLst/>
                        </a:rPr>
                        <a:t>Territorio de los cuidados, inclusión social y habitabilidad</a:t>
                      </a:r>
                      <a:endParaRPr lang="es-CL" sz="1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41832014"/>
                  </a:ext>
                </a:extLst>
              </a:tr>
            </a:tbl>
          </a:graphicData>
        </a:graphic>
      </p:graphicFrame>
      <p:sp>
        <p:nvSpPr>
          <p:cNvPr id="7" name="CuadroTexto 6">
            <a:extLst>
              <a:ext uri="{FF2B5EF4-FFF2-40B4-BE49-F238E27FC236}">
                <a16:creationId xmlns:a16="http://schemas.microsoft.com/office/drawing/2014/main" id="{9BC8B690-9FBC-7E30-77FB-44141C3A6A82}"/>
              </a:ext>
            </a:extLst>
          </p:cNvPr>
          <p:cNvSpPr txBox="1"/>
          <p:nvPr/>
        </p:nvSpPr>
        <p:spPr>
          <a:xfrm>
            <a:off x="251190" y="2827212"/>
            <a:ext cx="6104640" cy="263021"/>
          </a:xfrm>
          <a:prstGeom prst="rect">
            <a:avLst/>
          </a:prstGeom>
          <a:noFill/>
        </p:spPr>
        <p:txBody>
          <a:bodyPr wrap="square">
            <a:spAutoFit/>
          </a:bodyPr>
          <a:lstStyle/>
          <a:p>
            <a:pPr algn="just">
              <a:lnSpc>
                <a:spcPct val="107000"/>
              </a:lnSpc>
              <a:spcAft>
                <a:spcPts val="800"/>
              </a:spcAft>
              <a:buNone/>
            </a:pPr>
            <a:r>
              <a:rPr lang="es-CL" sz="1100" kern="100" dirty="0">
                <a:effectLst/>
                <a:latin typeface="Montserrat" panose="00000500000000000000" pitchFamily="2" charset="0"/>
                <a:ea typeface="Aptos" panose="020B0004020202020204" pitchFamily="34" charset="0"/>
                <a:cs typeface="Arial" panose="020B0604020202020204" pitchFamily="34" charset="0"/>
              </a:rPr>
              <a:t>Fuente: Elaboración propia a partir de datos del Programa PPL, 2025.</a:t>
            </a:r>
          </a:p>
        </p:txBody>
      </p:sp>
    </p:spTree>
    <p:extLst>
      <p:ext uri="{BB962C8B-B14F-4D97-AF65-F5344CB8AC3E}">
        <p14:creationId xmlns:p14="http://schemas.microsoft.com/office/powerpoint/2010/main" val="2141077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id="{2834613B-CA1A-8B8C-7072-C058329E611D}"/>
            </a:ext>
          </a:extLst>
        </p:cNvPr>
        <p:cNvGrpSpPr/>
        <p:nvPr/>
      </p:nvGrpSpPr>
      <p:grpSpPr>
        <a:xfrm>
          <a:off x="0" y="0"/>
          <a:ext cx="0" cy="0"/>
          <a:chOff x="0" y="0"/>
          <a:chExt cx="0" cy="0"/>
        </a:xfrm>
      </p:grpSpPr>
      <p:pic>
        <p:nvPicPr>
          <p:cNvPr id="78" name="Google Shape;78;p16">
            <a:extLst>
              <a:ext uri="{FF2B5EF4-FFF2-40B4-BE49-F238E27FC236}">
                <a16:creationId xmlns:a16="http://schemas.microsoft.com/office/drawing/2014/main" id="{B223BFC0-CFCD-FFA3-43AB-58FF01785A21}"/>
              </a:ext>
            </a:extLst>
          </p:cNvPr>
          <p:cNvPicPr preferRelativeResize="0"/>
          <p:nvPr/>
        </p:nvPicPr>
        <p:blipFill>
          <a:blip r:embed="rId3">
            <a:alphaModFix/>
          </a:blip>
          <a:stretch>
            <a:fillRect/>
          </a:stretch>
        </p:blipFill>
        <p:spPr>
          <a:xfrm>
            <a:off x="0" y="-137"/>
            <a:ext cx="9144001" cy="5143784"/>
          </a:xfrm>
          <a:prstGeom prst="rect">
            <a:avLst/>
          </a:prstGeom>
          <a:noFill/>
          <a:ln>
            <a:noFill/>
          </a:ln>
        </p:spPr>
      </p:pic>
      <p:sp>
        <p:nvSpPr>
          <p:cNvPr id="81" name="Google Shape;81;p16">
            <a:extLst>
              <a:ext uri="{FF2B5EF4-FFF2-40B4-BE49-F238E27FC236}">
                <a16:creationId xmlns:a16="http://schemas.microsoft.com/office/drawing/2014/main" id="{D8034E63-D1C6-F02D-4DF8-6EAB9E9E4ADB}"/>
              </a:ext>
            </a:extLst>
          </p:cNvPr>
          <p:cNvSpPr txBox="1"/>
          <p:nvPr/>
        </p:nvSpPr>
        <p:spPr>
          <a:xfrm>
            <a:off x="778745" y="1283281"/>
            <a:ext cx="5846906" cy="236597"/>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419" sz="2800" b="1" dirty="0">
                <a:solidFill>
                  <a:schemeClr val="lt1"/>
                </a:solidFill>
                <a:latin typeface="Verdana"/>
                <a:ea typeface="Verdana"/>
                <a:sym typeface="Verdana"/>
              </a:rPr>
              <a:t>Discusión: Análisis de brechas y propuestas para el abordaje del envejecimiento de la población desde programas habitacionales y urbanos</a:t>
            </a:r>
            <a:endParaRPr sz="2800" dirty="0">
              <a:solidFill>
                <a:schemeClr val="lt1"/>
              </a:solidFill>
            </a:endParaRPr>
          </a:p>
        </p:txBody>
      </p:sp>
    </p:spTree>
    <p:extLst>
      <p:ext uri="{BB962C8B-B14F-4D97-AF65-F5344CB8AC3E}">
        <p14:creationId xmlns:p14="http://schemas.microsoft.com/office/powerpoint/2010/main" val="1835176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830699F1-B5DB-B103-DC1F-591A442624B7}"/>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96605239-BBDE-CBCA-6138-C564DF393ADB}"/>
              </a:ext>
            </a:extLst>
          </p:cNvPr>
          <p:cNvPicPr preferRelativeResize="0"/>
          <p:nvPr/>
        </p:nvPicPr>
        <p:blipFill>
          <a:blip r:embed="rId3">
            <a:alphaModFix/>
          </a:blip>
          <a:stretch>
            <a:fillRect/>
          </a:stretch>
        </p:blipFill>
        <p:spPr>
          <a:xfrm>
            <a:off x="0" y="0"/>
            <a:ext cx="9143496" cy="5143500"/>
          </a:xfrm>
          <a:prstGeom prst="rect">
            <a:avLst/>
          </a:prstGeom>
          <a:noFill/>
          <a:ln>
            <a:noFill/>
          </a:ln>
        </p:spPr>
      </p:pic>
      <p:sp>
        <p:nvSpPr>
          <p:cNvPr id="65" name="Google Shape;65;p14">
            <a:extLst>
              <a:ext uri="{FF2B5EF4-FFF2-40B4-BE49-F238E27FC236}">
                <a16:creationId xmlns:a16="http://schemas.microsoft.com/office/drawing/2014/main" id="{BD6CC5A5-E995-5990-A903-BCCB9F48B747}"/>
              </a:ext>
            </a:extLst>
          </p:cNvPr>
          <p:cNvSpPr txBox="1"/>
          <p:nvPr/>
        </p:nvSpPr>
        <p:spPr>
          <a:xfrm>
            <a:off x="430029" y="236171"/>
            <a:ext cx="7886700" cy="38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CL" sz="2400" dirty="0">
                <a:solidFill>
                  <a:srgbClr val="2E3192"/>
                </a:solidFill>
              </a:rPr>
              <a:t>Discusión</a:t>
            </a:r>
            <a:endParaRPr sz="2400" dirty="0">
              <a:solidFill>
                <a:srgbClr val="2E3192"/>
              </a:solidFill>
            </a:endParaRPr>
          </a:p>
        </p:txBody>
      </p:sp>
      <p:sp>
        <p:nvSpPr>
          <p:cNvPr id="3" name="Rectangle 2">
            <a:extLst>
              <a:ext uri="{FF2B5EF4-FFF2-40B4-BE49-F238E27FC236}">
                <a16:creationId xmlns:a16="http://schemas.microsoft.com/office/drawing/2014/main" id="{D2876C03-5356-26C3-5CBF-42DDF577689E}"/>
              </a:ext>
            </a:extLst>
          </p:cNvPr>
          <p:cNvSpPr>
            <a:spLocks noChangeArrowheads="1"/>
          </p:cNvSpPr>
          <p:nvPr/>
        </p:nvSpPr>
        <p:spPr bwMode="auto">
          <a:xfrm>
            <a:off x="361698" y="1094422"/>
            <a:ext cx="84201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CL" altLang="es-CL" dirty="0">
                <a:latin typeface="Montserrat" panose="00000500000000000000" pitchFamily="2" charset="0"/>
              </a:rPr>
              <a:t>El envejecimiento en Chile es heterogéneo, con diferencias por sexo, discapacidad y territorio.</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CL" altLang="es-CL" dirty="0">
                <a:latin typeface="Montserrat" panose="00000500000000000000" pitchFamily="2" charset="0"/>
              </a:rPr>
              <a:t>Implica adaptar las políticas habitacionales y urbanas desde un enfoque integral, interseccional y de curso de vida.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s-CL" altLang="es-CL" dirty="0">
              <a:latin typeface="Montserrat" panose="000005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CL" altLang="es-CL" b="1" dirty="0">
                <a:latin typeface="Montserrat" panose="00000500000000000000" pitchFamily="2" charset="0"/>
              </a:rPr>
              <a:t>Principales desafíos habitacionales:</a:t>
            </a:r>
          </a:p>
          <a:p>
            <a:pPr marL="285750" lvl="7" indent="-285750" eaLnBrk="0" fontAlgn="base" hangingPunct="0">
              <a:spcBef>
                <a:spcPct val="0"/>
              </a:spcBef>
              <a:spcAft>
                <a:spcPct val="0"/>
              </a:spcAft>
              <a:buClrTx/>
              <a:buFont typeface="Wingdings" panose="05000000000000000000" pitchFamily="2" charset="2"/>
              <a:buChar char="ü"/>
            </a:pPr>
            <a:r>
              <a:rPr lang="es-CL" altLang="es-CL" dirty="0">
                <a:latin typeface="Montserrat" panose="00000500000000000000" pitchFamily="2" charset="0"/>
              </a:rPr>
              <a:t>Aumento de personas mayores de 75 años → necesidad de mejoramiento y adaptación de viviendas (DS27).</a:t>
            </a:r>
          </a:p>
          <a:p>
            <a:pPr marL="285750" lvl="7" indent="-285750" eaLnBrk="0" fontAlgn="base" hangingPunct="0">
              <a:spcBef>
                <a:spcPct val="0"/>
              </a:spcBef>
              <a:spcAft>
                <a:spcPct val="0"/>
              </a:spcAft>
              <a:buClrTx/>
              <a:buFont typeface="Wingdings" panose="05000000000000000000" pitchFamily="2" charset="2"/>
              <a:buChar char="ü"/>
            </a:pPr>
            <a:r>
              <a:rPr lang="es-CL" altLang="es-CL" dirty="0">
                <a:latin typeface="Montserrat" panose="00000500000000000000" pitchFamily="2" charset="0"/>
              </a:rPr>
              <a:t>Aumento de hogares unipersonales → fortalecer viviendas tuteladas y modelos de habitar colectivo.</a:t>
            </a:r>
          </a:p>
          <a:p>
            <a:pPr marL="285750" lvl="7" indent="-285750" eaLnBrk="0" fontAlgn="base" hangingPunct="0">
              <a:spcBef>
                <a:spcPct val="0"/>
              </a:spcBef>
              <a:spcAft>
                <a:spcPct val="0"/>
              </a:spcAft>
              <a:buClrTx/>
              <a:buFont typeface="Wingdings" panose="05000000000000000000" pitchFamily="2" charset="2"/>
              <a:buChar char="ü"/>
            </a:pPr>
            <a:r>
              <a:rPr lang="es-CL" altLang="es-CL" dirty="0">
                <a:latin typeface="Montserrat" panose="00000500000000000000" pitchFamily="2" charset="0"/>
              </a:rPr>
              <a:t>Tendencia al arriendo → riesgo de inseguridad habitacional.</a:t>
            </a:r>
          </a:p>
          <a:p>
            <a:pPr marL="285750" lvl="7" indent="-285750" eaLnBrk="0" fontAlgn="base" hangingPunct="0">
              <a:spcBef>
                <a:spcPct val="0"/>
              </a:spcBef>
              <a:spcAft>
                <a:spcPct val="0"/>
              </a:spcAft>
              <a:buClrTx/>
              <a:buFont typeface="Wingdings" panose="05000000000000000000" pitchFamily="2" charset="2"/>
              <a:buChar char="ü"/>
            </a:pPr>
            <a:r>
              <a:rPr lang="es-CL" altLang="es-CL" dirty="0">
                <a:latin typeface="Montserrat" panose="00000500000000000000" pitchFamily="2" charset="0"/>
              </a:rPr>
              <a:t>Focalizar políticas en mujeres mayores y personas con discapacidad.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623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1CDAC92D-800E-0CDA-96E6-B9B288AC8861}"/>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EFDDB6F6-33B4-3DE4-42AC-596157C356FB}"/>
              </a:ext>
            </a:extLst>
          </p:cNvPr>
          <p:cNvPicPr preferRelativeResize="0"/>
          <p:nvPr/>
        </p:nvPicPr>
        <p:blipFill>
          <a:blip r:embed="rId3">
            <a:alphaModFix/>
          </a:blip>
          <a:stretch>
            <a:fillRect/>
          </a:stretch>
        </p:blipFill>
        <p:spPr>
          <a:xfrm>
            <a:off x="0" y="0"/>
            <a:ext cx="9143496" cy="5143500"/>
          </a:xfrm>
          <a:prstGeom prst="rect">
            <a:avLst/>
          </a:prstGeom>
          <a:noFill/>
          <a:ln>
            <a:noFill/>
          </a:ln>
        </p:spPr>
      </p:pic>
      <p:sp>
        <p:nvSpPr>
          <p:cNvPr id="65" name="Google Shape;65;p14">
            <a:extLst>
              <a:ext uri="{FF2B5EF4-FFF2-40B4-BE49-F238E27FC236}">
                <a16:creationId xmlns:a16="http://schemas.microsoft.com/office/drawing/2014/main" id="{03F2C74B-0DB5-EE42-1902-6CDE943B2168}"/>
              </a:ext>
            </a:extLst>
          </p:cNvPr>
          <p:cNvSpPr txBox="1"/>
          <p:nvPr/>
        </p:nvSpPr>
        <p:spPr>
          <a:xfrm>
            <a:off x="430029" y="236171"/>
            <a:ext cx="7886700" cy="388200"/>
          </a:xfrm>
          <a:prstGeom prst="rect">
            <a:avLst/>
          </a:prstGeom>
          <a:noFill/>
          <a:ln>
            <a:noFill/>
          </a:ln>
        </p:spPr>
        <p:txBody>
          <a:bodyPr spcFirstLastPara="1" wrap="square" lIns="68575" tIns="34275" rIns="68575" bIns="34275" anchor="t" anchorCtr="0">
            <a:noAutofit/>
          </a:bodyPr>
          <a:lstStyle/>
          <a:p>
            <a:pPr>
              <a:lnSpc>
                <a:spcPct val="90000"/>
              </a:lnSpc>
              <a:buSzPts val="2100"/>
            </a:pPr>
            <a:r>
              <a:rPr lang="es-CL" sz="2400" dirty="0">
                <a:solidFill>
                  <a:srgbClr val="2E3192"/>
                </a:solidFill>
              </a:rPr>
              <a:t>Discusión: </a:t>
            </a:r>
            <a:r>
              <a:rPr lang="es-ES" sz="2400" dirty="0">
                <a:solidFill>
                  <a:srgbClr val="2E3192"/>
                </a:solidFill>
              </a:rPr>
              <a:t>Enfoques y Desafíos Urbanos</a:t>
            </a:r>
          </a:p>
          <a:p>
            <a:pPr marL="0" marR="0" lvl="0" indent="0" algn="l" rtl="0">
              <a:lnSpc>
                <a:spcPct val="90000"/>
              </a:lnSpc>
              <a:spcBef>
                <a:spcPts val="0"/>
              </a:spcBef>
              <a:spcAft>
                <a:spcPts val="0"/>
              </a:spcAft>
              <a:buClr>
                <a:srgbClr val="000000"/>
              </a:buClr>
              <a:buSzPts val="2100"/>
              <a:buFont typeface="Arial"/>
              <a:buNone/>
            </a:pPr>
            <a:endParaRPr sz="2400" dirty="0">
              <a:solidFill>
                <a:srgbClr val="2E3192"/>
              </a:solidFill>
            </a:endParaRPr>
          </a:p>
        </p:txBody>
      </p:sp>
      <p:sp>
        <p:nvSpPr>
          <p:cNvPr id="3" name="Rectangle 2">
            <a:extLst>
              <a:ext uri="{FF2B5EF4-FFF2-40B4-BE49-F238E27FC236}">
                <a16:creationId xmlns:a16="http://schemas.microsoft.com/office/drawing/2014/main" id="{5EDE4347-2895-5F3D-C620-06E3E67BCD81}"/>
              </a:ext>
            </a:extLst>
          </p:cNvPr>
          <p:cNvSpPr>
            <a:spLocks noChangeArrowheads="1"/>
          </p:cNvSpPr>
          <p:nvPr/>
        </p:nvSpPr>
        <p:spPr bwMode="auto">
          <a:xfrm>
            <a:off x="361698" y="860542"/>
            <a:ext cx="84201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ClrTx/>
              <a:buFont typeface="Arial" panose="020B0604020202020204" pitchFamily="34" charset="0"/>
              <a:buChar char="•"/>
            </a:pPr>
            <a:r>
              <a:rPr lang="es-ES" b="1" dirty="0">
                <a:latin typeface="Montserrat" panose="00000500000000000000" pitchFamily="2" charset="0"/>
              </a:rPr>
              <a:t>Programas relevantes:</a:t>
            </a:r>
          </a:p>
          <a:p>
            <a:pPr marL="285750" indent="-285750" eaLnBrk="0" fontAlgn="base" hangingPunct="0">
              <a:spcBef>
                <a:spcPct val="0"/>
              </a:spcBef>
              <a:spcAft>
                <a:spcPct val="0"/>
              </a:spcAft>
              <a:buClrTx/>
              <a:buFont typeface="Wingdings" panose="05000000000000000000" pitchFamily="2" charset="2"/>
              <a:buChar char="ü"/>
            </a:pPr>
            <a:r>
              <a:rPr lang="es-ES" dirty="0">
                <a:latin typeface="Montserrat" panose="00000500000000000000" pitchFamily="2" charset="0"/>
              </a:rPr>
              <a:t>Centros Comunitarios de Cuidado: cuidado como derecho social.</a:t>
            </a:r>
          </a:p>
          <a:p>
            <a:pPr marL="285750" indent="-285750" eaLnBrk="0" fontAlgn="base" hangingPunct="0">
              <a:spcBef>
                <a:spcPct val="0"/>
              </a:spcBef>
              <a:spcAft>
                <a:spcPct val="0"/>
              </a:spcAft>
              <a:buClrTx/>
              <a:buFont typeface="Wingdings" panose="05000000000000000000" pitchFamily="2" charset="2"/>
              <a:buChar char="ü"/>
            </a:pPr>
            <a:r>
              <a:rPr lang="es-ES" dirty="0">
                <a:latin typeface="Montserrat" panose="00000500000000000000" pitchFamily="2" charset="0"/>
              </a:rPr>
              <a:t>Quiero Mi Barrio: participación y revitalización comunitaria.</a:t>
            </a:r>
          </a:p>
          <a:p>
            <a:pPr marL="285750" indent="-285750" eaLnBrk="0" fontAlgn="base" hangingPunct="0">
              <a:spcBef>
                <a:spcPct val="0"/>
              </a:spcBef>
              <a:spcAft>
                <a:spcPct val="0"/>
              </a:spcAft>
              <a:buClrTx/>
              <a:buFont typeface="Wingdings" panose="05000000000000000000" pitchFamily="2" charset="2"/>
              <a:buChar char="ü"/>
            </a:pPr>
            <a:r>
              <a:rPr lang="es-ES" dirty="0">
                <a:latin typeface="Montserrat" panose="00000500000000000000" pitchFamily="2" charset="0"/>
              </a:rPr>
              <a:t>Pequeñas Localidades: arraigo en territorios marginados.</a:t>
            </a:r>
          </a:p>
          <a:p>
            <a:pPr marL="285750" indent="-285750" eaLnBrk="0" fontAlgn="base" hangingPunct="0">
              <a:spcBef>
                <a:spcPct val="0"/>
              </a:spcBef>
              <a:spcAft>
                <a:spcPct val="0"/>
              </a:spcAft>
              <a:buClrTx/>
              <a:buFont typeface="Arial" panose="020B0604020202020204" pitchFamily="34" charset="0"/>
              <a:buChar char="•"/>
            </a:pPr>
            <a:endParaRPr lang="es-ES" dirty="0">
              <a:latin typeface="Montserrat" panose="00000500000000000000" pitchFamily="2" charset="0"/>
            </a:endParaRPr>
          </a:p>
          <a:p>
            <a:pPr marL="285750" indent="-285750" eaLnBrk="0" fontAlgn="base" hangingPunct="0">
              <a:spcBef>
                <a:spcPct val="0"/>
              </a:spcBef>
              <a:spcAft>
                <a:spcPct val="0"/>
              </a:spcAft>
              <a:buClrTx/>
              <a:buFont typeface="Arial" panose="020B0604020202020204" pitchFamily="34" charset="0"/>
              <a:buChar char="•"/>
            </a:pPr>
            <a:r>
              <a:rPr lang="es-ES" b="1" dirty="0">
                <a:latin typeface="Montserrat" panose="00000500000000000000" pitchFamily="2" charset="0"/>
              </a:rPr>
              <a:t>Brechas</a:t>
            </a:r>
            <a:r>
              <a:rPr lang="es-ES" dirty="0">
                <a:latin typeface="Montserrat" panose="00000500000000000000" pitchFamily="2" charset="0"/>
              </a:rPr>
              <a:t>: falta de enfoque en envejecimiento, cobertura desigual, baja accesibilidad universal y necesidad de articulación intersectorial.</a:t>
            </a:r>
          </a:p>
          <a:p>
            <a:pPr marL="285750" indent="-285750" eaLnBrk="0" fontAlgn="base" hangingPunct="0">
              <a:spcBef>
                <a:spcPct val="0"/>
              </a:spcBef>
              <a:spcAft>
                <a:spcPct val="0"/>
              </a:spcAft>
              <a:buClrTx/>
              <a:buFont typeface="Arial" panose="020B0604020202020204" pitchFamily="34" charset="0"/>
              <a:buChar char="•"/>
            </a:pPr>
            <a:endParaRPr lang="es-ES" dirty="0">
              <a:latin typeface="Montserrat" panose="00000500000000000000" pitchFamily="2" charset="0"/>
            </a:endParaRPr>
          </a:p>
          <a:p>
            <a:pPr marL="285750" indent="-285750" eaLnBrk="0" fontAlgn="base" hangingPunct="0">
              <a:spcBef>
                <a:spcPct val="0"/>
              </a:spcBef>
              <a:spcAft>
                <a:spcPct val="0"/>
              </a:spcAft>
              <a:buClrTx/>
              <a:buFont typeface="Arial" panose="020B0604020202020204" pitchFamily="34" charset="0"/>
              <a:buChar char="•"/>
            </a:pPr>
            <a:r>
              <a:rPr lang="es-ES" b="1" dirty="0">
                <a:latin typeface="Montserrat" panose="00000500000000000000" pitchFamily="2" charset="0"/>
              </a:rPr>
              <a:t>Diferencias territoriales:</a:t>
            </a:r>
          </a:p>
          <a:p>
            <a:pPr marL="285750" indent="-285750" eaLnBrk="0" fontAlgn="base" hangingPunct="0">
              <a:spcBef>
                <a:spcPct val="0"/>
              </a:spcBef>
              <a:spcAft>
                <a:spcPct val="0"/>
              </a:spcAft>
              <a:buClrTx/>
              <a:buFont typeface="Wingdings" panose="05000000000000000000" pitchFamily="2" charset="2"/>
              <a:buChar char="ü"/>
            </a:pPr>
            <a:r>
              <a:rPr lang="es-ES" dirty="0">
                <a:latin typeface="Montserrat" panose="00000500000000000000" pitchFamily="2" charset="0"/>
              </a:rPr>
              <a:t>Brecha de 7 puntos entre zonas más y menos envejecidas.</a:t>
            </a:r>
          </a:p>
          <a:p>
            <a:pPr marL="285750" indent="-285750" eaLnBrk="0" fontAlgn="base" hangingPunct="0">
              <a:spcBef>
                <a:spcPct val="0"/>
              </a:spcBef>
              <a:spcAft>
                <a:spcPct val="0"/>
              </a:spcAft>
              <a:buClrTx/>
              <a:buFont typeface="Wingdings" panose="05000000000000000000" pitchFamily="2" charset="2"/>
              <a:buChar char="ü"/>
            </a:pPr>
            <a:r>
              <a:rPr lang="es-ES" dirty="0">
                <a:latin typeface="Montserrat" panose="00000500000000000000" pitchFamily="2" charset="0"/>
              </a:rPr>
              <a:t>Centro-sur concentra población mayor; norte y sur rural enfrentan aislamiento.</a:t>
            </a:r>
          </a:p>
          <a:p>
            <a:pPr marL="285750" indent="-285750" eaLnBrk="0" fontAlgn="base" hangingPunct="0">
              <a:spcBef>
                <a:spcPct val="0"/>
              </a:spcBef>
              <a:spcAft>
                <a:spcPct val="0"/>
              </a:spcAft>
              <a:buClrTx/>
              <a:buFont typeface="Arial" panose="020B0604020202020204" pitchFamily="34" charset="0"/>
              <a:buChar char="•"/>
            </a:pPr>
            <a:endParaRPr lang="es-ES" dirty="0">
              <a:latin typeface="Montserrat" panose="00000500000000000000" pitchFamily="2" charset="0"/>
            </a:endParaRPr>
          </a:p>
          <a:p>
            <a:pPr marL="285750" indent="-285750" eaLnBrk="0" fontAlgn="base" hangingPunct="0">
              <a:spcBef>
                <a:spcPct val="0"/>
              </a:spcBef>
              <a:spcAft>
                <a:spcPct val="0"/>
              </a:spcAft>
              <a:buClrTx/>
              <a:buFont typeface="Arial" panose="020B0604020202020204" pitchFamily="34" charset="0"/>
              <a:buChar char="•"/>
            </a:pPr>
            <a:r>
              <a:rPr lang="es-ES" b="1" dirty="0">
                <a:latin typeface="Montserrat" panose="00000500000000000000" pitchFamily="2" charset="0"/>
              </a:rPr>
              <a:t>Orientaciones estratégicas:</a:t>
            </a:r>
          </a:p>
          <a:p>
            <a:pPr marL="285750" indent="-285750" eaLnBrk="0" fontAlgn="base" hangingPunct="0">
              <a:spcBef>
                <a:spcPct val="0"/>
              </a:spcBef>
              <a:spcAft>
                <a:spcPct val="0"/>
              </a:spcAft>
              <a:buClrTx/>
              <a:buFont typeface="Wingdings" panose="05000000000000000000" pitchFamily="2" charset="2"/>
              <a:buChar char="ü"/>
            </a:pPr>
            <a:r>
              <a:rPr lang="es-ES" dirty="0">
                <a:latin typeface="Montserrat" panose="00000500000000000000" pitchFamily="2" charset="0"/>
              </a:rPr>
              <a:t>Integrar enfoque de curso de vida y cuidados de forma transversal.</a:t>
            </a:r>
          </a:p>
          <a:p>
            <a:pPr marL="285750" indent="-285750" eaLnBrk="0" fontAlgn="base" hangingPunct="0">
              <a:spcBef>
                <a:spcPct val="0"/>
              </a:spcBef>
              <a:spcAft>
                <a:spcPct val="0"/>
              </a:spcAft>
              <a:buClrTx/>
              <a:buFont typeface="Wingdings" panose="05000000000000000000" pitchFamily="2" charset="2"/>
              <a:buChar char="ü"/>
            </a:pPr>
            <a:r>
              <a:rPr lang="es-ES" dirty="0">
                <a:latin typeface="Montserrat" panose="00000500000000000000" pitchFamily="2" charset="0"/>
              </a:rPr>
              <a:t>Incluir indicadores de envejecimiento y accesibilidad universal.</a:t>
            </a:r>
          </a:p>
          <a:p>
            <a:pPr marL="285750" indent="-285750" eaLnBrk="0" fontAlgn="base" hangingPunct="0">
              <a:spcBef>
                <a:spcPct val="0"/>
              </a:spcBef>
              <a:spcAft>
                <a:spcPct val="0"/>
              </a:spcAft>
              <a:buClrTx/>
              <a:buFont typeface="Wingdings" panose="05000000000000000000" pitchFamily="2" charset="2"/>
              <a:buChar char="ü"/>
            </a:pPr>
            <a:r>
              <a:rPr lang="es-ES" dirty="0">
                <a:latin typeface="Montserrat" panose="00000500000000000000" pitchFamily="2" charset="0"/>
              </a:rPr>
              <a:t>Coordinar vivienda, salud y cuidados para garantizar bienestar, dignidad y equidad a lo largo de toda la vida.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6197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1B0E9224-E4E1-7E75-D462-21644C7D448C}"/>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F7763888-818E-A5AA-FD86-0DEEECA0B6B4}"/>
              </a:ext>
            </a:extLst>
          </p:cNvPr>
          <p:cNvPicPr preferRelativeResize="0"/>
          <p:nvPr/>
        </p:nvPicPr>
        <p:blipFill>
          <a:blip r:embed="rId3">
            <a:alphaModFix/>
          </a:blip>
          <a:stretch>
            <a:fillRect/>
          </a:stretch>
        </p:blipFill>
        <p:spPr>
          <a:xfrm>
            <a:off x="0" y="0"/>
            <a:ext cx="9143496" cy="5143500"/>
          </a:xfrm>
          <a:prstGeom prst="rect">
            <a:avLst/>
          </a:prstGeom>
          <a:noFill/>
          <a:ln>
            <a:noFill/>
          </a:ln>
        </p:spPr>
      </p:pic>
      <p:sp>
        <p:nvSpPr>
          <p:cNvPr id="65" name="Google Shape;65;p14">
            <a:extLst>
              <a:ext uri="{FF2B5EF4-FFF2-40B4-BE49-F238E27FC236}">
                <a16:creationId xmlns:a16="http://schemas.microsoft.com/office/drawing/2014/main" id="{FAC39426-6A09-A193-0CE7-20E338D2F674}"/>
              </a:ext>
            </a:extLst>
          </p:cNvPr>
          <p:cNvSpPr txBox="1"/>
          <p:nvPr/>
        </p:nvSpPr>
        <p:spPr>
          <a:xfrm>
            <a:off x="430028" y="236171"/>
            <a:ext cx="8218671" cy="388200"/>
          </a:xfrm>
          <a:prstGeom prst="rect">
            <a:avLst/>
          </a:prstGeom>
          <a:noFill/>
          <a:ln>
            <a:noFill/>
          </a:ln>
        </p:spPr>
        <p:txBody>
          <a:bodyPr spcFirstLastPara="1" wrap="square" lIns="68575" tIns="34275" rIns="68575" bIns="34275" anchor="t" anchorCtr="0">
            <a:noAutofit/>
          </a:bodyPr>
          <a:lstStyle/>
          <a:p>
            <a:pPr>
              <a:lnSpc>
                <a:spcPct val="90000"/>
              </a:lnSpc>
              <a:buSzPts val="2100"/>
            </a:pPr>
            <a:r>
              <a:rPr lang="es-CL" sz="2400" dirty="0">
                <a:solidFill>
                  <a:srgbClr val="2E3192"/>
                </a:solidFill>
              </a:rPr>
              <a:t>Discusión: Integración de enfoque de cuidados de manera transversal</a:t>
            </a:r>
            <a:endParaRPr lang="es-ES" sz="2400" dirty="0">
              <a:solidFill>
                <a:srgbClr val="2E3192"/>
              </a:solidFill>
            </a:endParaRPr>
          </a:p>
          <a:p>
            <a:pPr marL="0" marR="0" lvl="0" indent="0" algn="l" rtl="0">
              <a:lnSpc>
                <a:spcPct val="90000"/>
              </a:lnSpc>
              <a:spcBef>
                <a:spcPts val="0"/>
              </a:spcBef>
              <a:spcAft>
                <a:spcPts val="0"/>
              </a:spcAft>
              <a:buClr>
                <a:srgbClr val="000000"/>
              </a:buClr>
              <a:buSzPts val="2100"/>
              <a:buFont typeface="Arial"/>
              <a:buNone/>
            </a:pPr>
            <a:endParaRPr sz="2400" dirty="0">
              <a:solidFill>
                <a:srgbClr val="2E3192"/>
              </a:solidFill>
            </a:endParaRPr>
          </a:p>
        </p:txBody>
      </p:sp>
      <p:sp>
        <p:nvSpPr>
          <p:cNvPr id="3" name="Rectangle 2">
            <a:extLst>
              <a:ext uri="{FF2B5EF4-FFF2-40B4-BE49-F238E27FC236}">
                <a16:creationId xmlns:a16="http://schemas.microsoft.com/office/drawing/2014/main" id="{667667EC-45A5-EA8D-134B-E4E1331928B3}"/>
              </a:ext>
            </a:extLst>
          </p:cNvPr>
          <p:cNvSpPr>
            <a:spLocks noChangeArrowheads="1"/>
          </p:cNvSpPr>
          <p:nvPr/>
        </p:nvSpPr>
        <p:spPr bwMode="auto">
          <a:xfrm>
            <a:off x="361698" y="1399152"/>
            <a:ext cx="84201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eaLnBrk="0" fontAlgn="base" hangingPunct="0">
              <a:spcBef>
                <a:spcPct val="0"/>
              </a:spcBef>
              <a:spcAft>
                <a:spcPct val="0"/>
              </a:spcAft>
              <a:buClrTx/>
              <a:buFont typeface="Wingdings" panose="05000000000000000000" pitchFamily="2" charset="2"/>
              <a:buChar char="ü"/>
            </a:pPr>
            <a:r>
              <a:rPr lang="es-CL" dirty="0">
                <a:latin typeface="Montserrat" panose="00000500000000000000" pitchFamily="2" charset="0"/>
              </a:rPr>
              <a:t>La integración de estos enfoques es especialmente relevante en contextos de envejecimiento y soledad, pues contribuyen a fomentar espacios que permitan las relaciones intergeneracionales y apoyo comunitario. </a:t>
            </a:r>
          </a:p>
          <a:p>
            <a:pPr marL="285750" indent="-285750" algn="just" eaLnBrk="0" fontAlgn="base" hangingPunct="0">
              <a:spcBef>
                <a:spcPct val="0"/>
              </a:spcBef>
              <a:spcAft>
                <a:spcPct val="0"/>
              </a:spcAft>
              <a:buClrTx/>
              <a:buFont typeface="Wingdings" panose="05000000000000000000" pitchFamily="2" charset="2"/>
              <a:buChar char="ü"/>
            </a:pPr>
            <a:endParaRPr lang="es-CL" dirty="0">
              <a:latin typeface="Montserrat" panose="00000500000000000000" pitchFamily="2" charset="0"/>
            </a:endParaRPr>
          </a:p>
          <a:p>
            <a:pPr marL="285750" indent="-285750" algn="just" eaLnBrk="0" fontAlgn="base" hangingPunct="0">
              <a:spcBef>
                <a:spcPct val="0"/>
              </a:spcBef>
              <a:spcAft>
                <a:spcPct val="0"/>
              </a:spcAft>
              <a:buClrTx/>
              <a:buFont typeface="Wingdings" panose="05000000000000000000" pitchFamily="2" charset="2"/>
              <a:buChar char="ü"/>
            </a:pPr>
            <a:r>
              <a:rPr lang="es-CL" dirty="0">
                <a:latin typeface="Montserrat" panose="00000500000000000000" pitchFamily="2" charset="0"/>
              </a:rPr>
              <a:t>Esto implica diseñar viviendas, barrios y territorios que no sólo permitan proveer un techo, sino que también aseguren condiciones para la vida digna, incorporando accesibilidad, proximidad a servicios, espacios comunitarios y redes de apoyo que favorezcan la corresponsabilidad social del cuidado a lo largo del curso de vida. </a:t>
            </a:r>
          </a:p>
          <a:p>
            <a:pPr marL="285750" indent="-285750" algn="just" eaLnBrk="0" fontAlgn="base" hangingPunct="0">
              <a:spcBef>
                <a:spcPct val="0"/>
              </a:spcBef>
              <a:spcAft>
                <a:spcPct val="0"/>
              </a:spcAft>
              <a:buClrTx/>
              <a:buFont typeface="Wingdings" panose="05000000000000000000" pitchFamily="2" charset="2"/>
              <a:buChar char="ü"/>
            </a:pPr>
            <a:endParaRPr lang="es-CL" dirty="0">
              <a:latin typeface="Montserrat" panose="00000500000000000000" pitchFamily="2" charset="0"/>
            </a:endParaRPr>
          </a:p>
          <a:p>
            <a:pPr marL="285750" indent="-285750" algn="just" eaLnBrk="0" fontAlgn="base" hangingPunct="0">
              <a:spcBef>
                <a:spcPct val="0"/>
              </a:spcBef>
              <a:spcAft>
                <a:spcPct val="0"/>
              </a:spcAft>
              <a:buClrTx/>
              <a:buFont typeface="Wingdings" panose="05000000000000000000" pitchFamily="2" charset="2"/>
              <a:buChar char="ü"/>
            </a:pPr>
            <a:r>
              <a:rPr lang="es-CL" dirty="0">
                <a:latin typeface="Montserrat" panose="00000500000000000000" pitchFamily="2" charset="0"/>
              </a:rPr>
              <a:t>En términos estrictos se propone que el cuidado deje de ser un tema privado y pueda ser considerado como un criterio básico a considerar en las políticas habitacionales y urbanas.</a:t>
            </a:r>
          </a:p>
          <a:p>
            <a:pPr marL="285750" indent="-285750" algn="just" eaLnBrk="0" fontAlgn="base" hangingPunct="0">
              <a:spcBef>
                <a:spcPct val="0"/>
              </a:spcBef>
              <a:spcAft>
                <a:spcPct val="0"/>
              </a:spcAft>
              <a:buClrTx/>
              <a:buFont typeface="Wingdings" panose="05000000000000000000" pitchFamily="2" charset="2"/>
              <a:buChar char="ü"/>
            </a:pPr>
            <a:endParaRPr kumimoji="0" lang="es-CL" altLang="es-CL" sz="1800" b="0" i="0" u="none" strike="noStrike" cap="none" normalizeH="0" baseline="0" dirty="0">
              <a:ln>
                <a:noFill/>
              </a:ln>
              <a:solidFill>
                <a:schemeClr val="tx1"/>
              </a:solidFill>
              <a:effectLst/>
              <a:latin typeface="Montserrat" panose="00000500000000000000" pitchFamily="2" charset="0"/>
            </a:endParaRPr>
          </a:p>
        </p:txBody>
      </p:sp>
    </p:spTree>
    <p:extLst>
      <p:ext uri="{BB962C8B-B14F-4D97-AF65-F5344CB8AC3E}">
        <p14:creationId xmlns:p14="http://schemas.microsoft.com/office/powerpoint/2010/main" val="2058459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FA4BEF7D-6A5A-E1FF-8B4C-A8D85ECEB0BC}"/>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2E35CF62-23B9-7434-6053-2D3F92591E4B}"/>
              </a:ext>
            </a:extLst>
          </p:cNvPr>
          <p:cNvPicPr preferRelativeResize="0"/>
          <p:nvPr/>
        </p:nvPicPr>
        <p:blipFill>
          <a:blip r:embed="rId3">
            <a:alphaModFix/>
          </a:blip>
          <a:stretch>
            <a:fillRect/>
          </a:stretch>
        </p:blipFill>
        <p:spPr>
          <a:xfrm>
            <a:off x="0" y="0"/>
            <a:ext cx="9143496" cy="5143500"/>
          </a:xfrm>
          <a:prstGeom prst="rect">
            <a:avLst/>
          </a:prstGeom>
          <a:noFill/>
          <a:ln>
            <a:noFill/>
          </a:ln>
        </p:spPr>
      </p:pic>
      <p:sp>
        <p:nvSpPr>
          <p:cNvPr id="65" name="Google Shape;65;p14">
            <a:extLst>
              <a:ext uri="{FF2B5EF4-FFF2-40B4-BE49-F238E27FC236}">
                <a16:creationId xmlns:a16="http://schemas.microsoft.com/office/drawing/2014/main" id="{87250C94-7454-966D-49AB-54BB08463C72}"/>
              </a:ext>
            </a:extLst>
          </p:cNvPr>
          <p:cNvSpPr txBox="1"/>
          <p:nvPr/>
        </p:nvSpPr>
        <p:spPr>
          <a:xfrm>
            <a:off x="430028" y="236171"/>
            <a:ext cx="8218671" cy="388200"/>
          </a:xfrm>
          <a:prstGeom prst="rect">
            <a:avLst/>
          </a:prstGeom>
          <a:noFill/>
          <a:ln>
            <a:noFill/>
          </a:ln>
        </p:spPr>
        <p:txBody>
          <a:bodyPr spcFirstLastPara="1" wrap="square" lIns="68575" tIns="34275" rIns="68575" bIns="34275" anchor="t" anchorCtr="0">
            <a:noAutofit/>
          </a:bodyPr>
          <a:lstStyle/>
          <a:p>
            <a:pPr>
              <a:lnSpc>
                <a:spcPct val="90000"/>
              </a:lnSpc>
              <a:buSzPts val="2100"/>
            </a:pPr>
            <a:r>
              <a:rPr lang="es-CL" sz="2400" dirty="0">
                <a:solidFill>
                  <a:srgbClr val="2E3192"/>
                </a:solidFill>
              </a:rPr>
              <a:t>Conclusión</a:t>
            </a:r>
            <a:endParaRPr lang="es-ES" sz="2400" dirty="0">
              <a:solidFill>
                <a:srgbClr val="2E3192"/>
              </a:solidFill>
            </a:endParaRPr>
          </a:p>
          <a:p>
            <a:pPr marL="0" marR="0" lvl="0" indent="0" algn="l" rtl="0">
              <a:lnSpc>
                <a:spcPct val="90000"/>
              </a:lnSpc>
              <a:spcBef>
                <a:spcPts val="0"/>
              </a:spcBef>
              <a:spcAft>
                <a:spcPts val="0"/>
              </a:spcAft>
              <a:buClr>
                <a:srgbClr val="000000"/>
              </a:buClr>
              <a:buSzPts val="2100"/>
              <a:buFont typeface="Arial"/>
              <a:buNone/>
            </a:pPr>
            <a:endParaRPr sz="2400" dirty="0">
              <a:solidFill>
                <a:srgbClr val="2E3192"/>
              </a:solidFill>
            </a:endParaRPr>
          </a:p>
        </p:txBody>
      </p:sp>
      <p:sp>
        <p:nvSpPr>
          <p:cNvPr id="2" name="Rectangle 1">
            <a:extLst>
              <a:ext uri="{FF2B5EF4-FFF2-40B4-BE49-F238E27FC236}">
                <a16:creationId xmlns:a16="http://schemas.microsoft.com/office/drawing/2014/main" id="{38FF6452-6293-2792-DDF6-E49D67EFE2A8}"/>
              </a:ext>
            </a:extLst>
          </p:cNvPr>
          <p:cNvSpPr>
            <a:spLocks noChangeArrowheads="1"/>
          </p:cNvSpPr>
          <p:nvPr/>
        </p:nvSpPr>
        <p:spPr bwMode="auto">
          <a:xfrm>
            <a:off x="273942" y="1039869"/>
            <a:ext cx="853084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L" altLang="es-CL" sz="1050" b="0" i="0" u="none" strike="noStrike" cap="none" normalizeH="0" baseline="0" dirty="0">
                <a:ln>
                  <a:noFill/>
                </a:ln>
                <a:solidFill>
                  <a:schemeClr val="tx1"/>
                </a:solidFill>
                <a:effectLst/>
                <a:latin typeface="Montserrat" panose="00000500000000000000" pitchFamily="2" charset="0"/>
              </a:rPr>
              <a:t>El envejecimiento  de la población plantea desafíos crecientes para la política habitacional, urbana y territorial en Chile. Se requieren soluciones que aseguren el acceso a vivienda y consideren las transformaciones del curso de vida y las necesidades de cuidado.</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CL" altLang="es-CL" sz="1050" b="0" i="0" u="none" strike="noStrike" cap="none" normalizeH="0" baseline="0" dirty="0">
              <a:ln>
                <a:noFill/>
              </a:ln>
              <a:solidFill>
                <a:schemeClr val="tx1"/>
              </a:solidFill>
              <a:effectLst/>
              <a:latin typeface="Montserrat" panose="00000500000000000000" pitchFamily="2"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L" altLang="es-CL" sz="1050" b="0" i="0" u="none" strike="noStrike" cap="none" normalizeH="0" baseline="0" dirty="0">
                <a:ln>
                  <a:noFill/>
                </a:ln>
                <a:solidFill>
                  <a:schemeClr val="tx1"/>
                </a:solidFill>
                <a:effectLst/>
                <a:latin typeface="Montserrat" panose="00000500000000000000" pitchFamily="2" charset="0"/>
              </a:rPr>
              <a:t>Aunque la mayoría de las personas mayores son propietarias, aumenta el arriendo, generando riesgos de asequibilidad futura.</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CL" altLang="es-CL" sz="1050" b="0" i="0" u="none" strike="noStrike" cap="none" normalizeH="0" baseline="0" dirty="0">
              <a:ln>
                <a:noFill/>
              </a:ln>
              <a:solidFill>
                <a:schemeClr val="tx1"/>
              </a:solidFill>
              <a:effectLst/>
              <a:latin typeface="Montserrat" panose="00000500000000000000" pitchFamily="2"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L" altLang="es-CL" sz="1050" b="0" i="0" u="none" strike="noStrike" cap="none" normalizeH="0" baseline="0" dirty="0">
                <a:ln>
                  <a:noFill/>
                </a:ln>
                <a:solidFill>
                  <a:schemeClr val="tx1"/>
                </a:solidFill>
                <a:effectLst/>
                <a:latin typeface="Montserrat" panose="00000500000000000000" pitchFamily="2" charset="0"/>
              </a:rPr>
              <a:t>La presencia de hogares unipersonales o compuestos solo por personas mayores exige diversificar las respuestas habitacionales.</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CL" altLang="es-CL" sz="1050" b="0" i="0" u="none" strike="noStrike" cap="none" normalizeH="0" baseline="0" dirty="0">
              <a:ln>
                <a:noFill/>
              </a:ln>
              <a:solidFill>
                <a:schemeClr val="tx1"/>
              </a:solidFill>
              <a:effectLst/>
              <a:latin typeface="Montserrat" panose="00000500000000000000" pitchFamily="2"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L" altLang="es-CL" sz="1050" b="0" i="0" u="none" strike="noStrike" cap="none" normalizeH="0" baseline="0" dirty="0">
                <a:ln>
                  <a:noFill/>
                </a:ln>
                <a:solidFill>
                  <a:schemeClr val="tx1"/>
                </a:solidFill>
                <a:effectLst/>
                <a:latin typeface="Montserrat" panose="00000500000000000000" pitchFamily="2" charset="0"/>
              </a:rPr>
              <a:t>Programas como </a:t>
            </a:r>
            <a:r>
              <a:rPr kumimoji="0" lang="es-CL" altLang="es-CL" sz="1050" b="0" i="1" u="none" strike="noStrike" cap="none" normalizeH="0" baseline="0" dirty="0">
                <a:ln>
                  <a:noFill/>
                </a:ln>
                <a:solidFill>
                  <a:schemeClr val="tx1"/>
                </a:solidFill>
                <a:effectLst/>
                <a:latin typeface="Montserrat" panose="00000500000000000000" pitchFamily="2" charset="0"/>
              </a:rPr>
              <a:t>Quiero Mi Barrio</a:t>
            </a:r>
            <a:r>
              <a:rPr kumimoji="0" lang="es-CL" altLang="es-CL" sz="1050" b="0" i="0" u="none" strike="noStrike" cap="none" normalizeH="0" baseline="0" dirty="0">
                <a:ln>
                  <a:noFill/>
                </a:ln>
                <a:solidFill>
                  <a:schemeClr val="tx1"/>
                </a:solidFill>
                <a:effectLst/>
                <a:latin typeface="Montserrat" panose="00000500000000000000" pitchFamily="2" charset="0"/>
              </a:rPr>
              <a:t>, </a:t>
            </a:r>
            <a:r>
              <a:rPr kumimoji="0" lang="es-CL" altLang="es-CL" sz="1050" b="0" i="1" u="none" strike="noStrike" cap="none" normalizeH="0" baseline="0" dirty="0">
                <a:ln>
                  <a:noFill/>
                </a:ln>
                <a:solidFill>
                  <a:schemeClr val="tx1"/>
                </a:solidFill>
                <a:effectLst/>
                <a:latin typeface="Montserrat" panose="00000500000000000000" pitchFamily="2" charset="0"/>
              </a:rPr>
              <a:t>Pequeñas Localidades</a:t>
            </a:r>
            <a:r>
              <a:rPr kumimoji="0" lang="es-CL" altLang="es-CL" sz="1050" b="0" i="0" u="none" strike="noStrike" cap="none" normalizeH="0" baseline="0" dirty="0">
                <a:ln>
                  <a:noFill/>
                </a:ln>
                <a:solidFill>
                  <a:schemeClr val="tx1"/>
                </a:solidFill>
                <a:effectLst/>
                <a:latin typeface="Montserrat" panose="00000500000000000000" pitchFamily="2" charset="0"/>
              </a:rPr>
              <a:t> y </a:t>
            </a:r>
            <a:r>
              <a:rPr kumimoji="0" lang="es-CL" altLang="es-CL" sz="1050" b="0" i="1" u="none" strike="noStrike" cap="none" normalizeH="0" baseline="0" dirty="0">
                <a:ln>
                  <a:noFill/>
                </a:ln>
                <a:solidFill>
                  <a:schemeClr val="tx1"/>
                </a:solidFill>
                <a:effectLst/>
                <a:latin typeface="Montserrat" panose="00000500000000000000" pitchFamily="2" charset="0"/>
              </a:rPr>
              <a:t>Centros Comunitarios de Cuidado</a:t>
            </a:r>
            <a:r>
              <a:rPr kumimoji="0" lang="es-CL" altLang="es-CL" sz="1050" b="0" i="0" u="none" strike="noStrike" cap="none" normalizeH="0" baseline="0" dirty="0">
                <a:ln>
                  <a:noFill/>
                </a:ln>
                <a:solidFill>
                  <a:schemeClr val="tx1"/>
                </a:solidFill>
                <a:effectLst/>
                <a:latin typeface="Montserrat" panose="00000500000000000000" pitchFamily="2" charset="0"/>
              </a:rPr>
              <a:t> han aportado a la equidad territorial. Sin embargo, las diferencias territoriales obligan a adoptar enfoques diferenciados según grado de envejecimiento regional.</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CL" altLang="es-CL" sz="1050" b="0" i="0" u="none" strike="noStrike" cap="none" normalizeH="0" baseline="0" dirty="0">
              <a:ln>
                <a:noFill/>
              </a:ln>
              <a:solidFill>
                <a:schemeClr val="tx1"/>
              </a:solidFill>
              <a:effectLst/>
              <a:latin typeface="Montserrat" panose="00000500000000000000" pitchFamily="2"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L" altLang="es-CL" sz="1050" b="0" i="0" u="none" strike="noStrike" cap="none" normalizeH="0" baseline="0" dirty="0">
                <a:ln>
                  <a:noFill/>
                </a:ln>
                <a:solidFill>
                  <a:schemeClr val="tx1"/>
                </a:solidFill>
                <a:effectLst/>
                <a:latin typeface="Montserrat" panose="00000500000000000000" pitchFamily="2" charset="0"/>
              </a:rPr>
              <a:t>En zonas envejecidas se requiere priorizar cuidados, mejoramiento habitacional y accesibilidad; en zonas jóvenes, planificar con visión de futuro.</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CL" altLang="es-CL" sz="1050" b="0" i="0" u="none" strike="noStrike" cap="none" normalizeH="0" baseline="0" dirty="0">
              <a:ln>
                <a:noFill/>
              </a:ln>
              <a:solidFill>
                <a:schemeClr val="tx1"/>
              </a:solidFill>
              <a:effectLst/>
              <a:latin typeface="Montserrat" panose="00000500000000000000" pitchFamily="2"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L" altLang="es-CL" sz="1050" b="0" i="0" u="none" strike="noStrike" cap="none" normalizeH="0" baseline="0" dirty="0">
                <a:ln>
                  <a:noFill/>
                </a:ln>
                <a:solidFill>
                  <a:schemeClr val="tx1"/>
                </a:solidFill>
                <a:effectLst/>
                <a:latin typeface="Montserrat" panose="00000500000000000000" pitchFamily="2" charset="0"/>
              </a:rPr>
              <a:t>La transversalización del enfoque de cuidados y curso de vida es clave para una política integrada de vivienda y ciudad.</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CL" altLang="es-CL" sz="1050" b="0" i="0" u="none" strike="noStrike" cap="none" normalizeH="0" baseline="0" dirty="0">
              <a:ln>
                <a:noFill/>
              </a:ln>
              <a:solidFill>
                <a:schemeClr val="tx1"/>
              </a:solidFill>
              <a:effectLst/>
              <a:latin typeface="Montserrat" panose="00000500000000000000" pitchFamily="2"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L" altLang="es-CL" sz="1050" b="0" i="0" u="none" strike="noStrike" cap="none" normalizeH="0" baseline="0" dirty="0">
                <a:ln>
                  <a:noFill/>
                </a:ln>
                <a:solidFill>
                  <a:schemeClr val="tx1"/>
                </a:solidFill>
                <a:effectLst/>
                <a:latin typeface="Montserrat" panose="00000500000000000000" pitchFamily="2" charset="0"/>
              </a:rPr>
              <a:t>Se propone incorporar indicadores de envejecimiento en la focalización y articulación entre vivienda, cuidados y salud.</a:t>
            </a:r>
          </a:p>
        </p:txBody>
      </p:sp>
    </p:spTree>
    <p:extLst>
      <p:ext uri="{BB962C8B-B14F-4D97-AF65-F5344CB8AC3E}">
        <p14:creationId xmlns:p14="http://schemas.microsoft.com/office/powerpoint/2010/main" val="2776698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21E716AB-85F7-38B9-ACBC-E5BD9923EEF3}"/>
            </a:ext>
          </a:extLst>
        </p:cNvPr>
        <p:cNvGrpSpPr/>
        <p:nvPr/>
      </p:nvGrpSpPr>
      <p:grpSpPr>
        <a:xfrm>
          <a:off x="0" y="0"/>
          <a:ext cx="0" cy="0"/>
          <a:chOff x="0" y="0"/>
          <a:chExt cx="0" cy="0"/>
        </a:xfrm>
      </p:grpSpPr>
      <p:pic>
        <p:nvPicPr>
          <p:cNvPr id="102" name="Google Shape;102;p19">
            <a:extLst>
              <a:ext uri="{FF2B5EF4-FFF2-40B4-BE49-F238E27FC236}">
                <a16:creationId xmlns:a16="http://schemas.microsoft.com/office/drawing/2014/main" id="{05053A18-2AE5-5286-88EF-931A87DC42A3}"/>
              </a:ext>
            </a:extLst>
          </p:cNvPr>
          <p:cNvPicPr preferRelativeResize="0"/>
          <p:nvPr/>
        </p:nvPicPr>
        <p:blipFill>
          <a:blip r:embed="rId4">
            <a:alphaModFix/>
          </a:blip>
          <a:stretch>
            <a:fillRect/>
          </a:stretch>
        </p:blipFill>
        <p:spPr>
          <a:xfrm>
            <a:off x="250" y="0"/>
            <a:ext cx="9143496" cy="5143500"/>
          </a:xfrm>
          <a:prstGeom prst="rect">
            <a:avLst/>
          </a:prstGeom>
          <a:noFill/>
          <a:ln>
            <a:noFill/>
          </a:ln>
        </p:spPr>
      </p:pic>
      <p:sp>
        <p:nvSpPr>
          <p:cNvPr id="3" name="CuadroTexto 2">
            <a:extLst>
              <a:ext uri="{FF2B5EF4-FFF2-40B4-BE49-F238E27FC236}">
                <a16:creationId xmlns:a16="http://schemas.microsoft.com/office/drawing/2014/main" id="{78143DFA-8901-4AF1-78B7-F5CBAC3D3B43}"/>
              </a:ext>
            </a:extLst>
          </p:cNvPr>
          <p:cNvSpPr txBox="1"/>
          <p:nvPr/>
        </p:nvSpPr>
        <p:spPr>
          <a:xfrm>
            <a:off x="295275" y="366444"/>
            <a:ext cx="8296276" cy="4536242"/>
          </a:xfrm>
          <a:prstGeom prst="rect">
            <a:avLst/>
          </a:prstGeom>
          <a:noFill/>
        </p:spPr>
        <p:txBody>
          <a:bodyPr wrap="square">
            <a:spAutoFit/>
          </a:bodyPr>
          <a:lstStyle/>
          <a:p>
            <a:pPr algn="just">
              <a:lnSpc>
                <a:spcPct val="107000"/>
              </a:lnSpc>
              <a:spcAft>
                <a:spcPts val="800"/>
              </a:spcAft>
              <a:buNone/>
            </a:pPr>
            <a:r>
              <a:rPr lang="es-CL" sz="1400" kern="100" dirty="0">
                <a:solidFill>
                  <a:schemeClr val="bg1"/>
                </a:solidFill>
                <a:effectLst/>
                <a:latin typeface="Times New Roman" panose="02020603050405020304" pitchFamily="18" charset="0"/>
                <a:ea typeface="Aptos" panose="020B0004020202020204" pitchFamily="34" charset="0"/>
                <a:cs typeface="Arial" panose="020B0604020202020204" pitchFamily="34" charset="0"/>
              </a:rPr>
              <a:t>BLIOGRAFÍA </a:t>
            </a:r>
            <a:endParaRPr lang="es-CL" sz="12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es-CL" sz="1400" kern="100" dirty="0">
                <a:solidFill>
                  <a:schemeClr val="bg1"/>
                </a:solidFill>
                <a:effectLst/>
                <a:latin typeface="Times New Roman" panose="02020603050405020304" pitchFamily="18" charset="0"/>
                <a:ea typeface="Aptos" panose="020B0004020202020204" pitchFamily="34" charset="0"/>
                <a:cs typeface="Arial" panose="020B0604020202020204" pitchFamily="34" charset="0"/>
              </a:rPr>
              <a:t>Buckingham, S. (2011). Análisis del derecho a la ciudad desde una perspectiva de género.</a:t>
            </a:r>
            <a:endParaRPr lang="es-CL" sz="12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es-CL" sz="1400" u="sng" kern="100" dirty="0">
                <a:solidFill>
                  <a:schemeClr val="bg1"/>
                </a:solidFill>
                <a:effectLst/>
                <a:latin typeface="Times New Roman" panose="02020603050405020304" pitchFamily="18" charset="0"/>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https://revistarelap.org/index.php/relap/article/view/194/594</a:t>
            </a:r>
            <a:endParaRPr lang="es-CL" sz="12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Bef>
                <a:spcPts val="1200"/>
              </a:spcBef>
              <a:spcAft>
                <a:spcPts val="1200"/>
              </a:spcAft>
              <a:buNone/>
            </a:pPr>
            <a:r>
              <a:rPr lang="es-CL" sz="1400" kern="1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Consejo Nacional de Desarrollo Urbano. (2014). </a:t>
            </a:r>
            <a:r>
              <a:rPr lang="es-CL" sz="1400" i="1" kern="1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Política Nacional de Desarrollo Urbano</a:t>
            </a:r>
            <a:r>
              <a:rPr lang="es-CL" sz="1400" kern="1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 Gobierno de Chile.</a:t>
            </a:r>
            <a:br>
              <a:rPr lang="es-CL" sz="12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br>
            <a:r>
              <a:rPr lang="es-CL" sz="1400" u="sng" kern="1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https://cndt.cl/wp-content/uploads/2024/03/Politica_Nacional-_de_Desarrollo-_Urbano-1.pdf</a:t>
            </a:r>
            <a:endParaRPr lang="es-CL" sz="12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es-CL" sz="1400" kern="100" dirty="0">
                <a:solidFill>
                  <a:schemeClr val="bg1"/>
                </a:solidFill>
                <a:effectLst/>
                <a:latin typeface="Times New Roman" panose="02020603050405020304" pitchFamily="18" charset="0"/>
                <a:ea typeface="Aptos" panose="020B0004020202020204" pitchFamily="34" charset="0"/>
                <a:cs typeface="Arial" panose="020B0604020202020204" pitchFamily="34" charset="0"/>
              </a:rPr>
              <a:t>Chile. Ministerio de Vivienda y Urbanismo. (2014). </a:t>
            </a:r>
            <a:r>
              <a:rPr lang="es-CL" sz="1400" i="1" kern="100" dirty="0">
                <a:solidFill>
                  <a:schemeClr val="bg1"/>
                </a:solidFill>
                <a:effectLst/>
                <a:latin typeface="Times New Roman" panose="02020603050405020304" pitchFamily="18" charset="0"/>
                <a:ea typeface="Aptos" panose="020B0004020202020204" pitchFamily="34" charset="0"/>
                <a:cs typeface="Arial" panose="020B0604020202020204" pitchFamily="34" charset="0"/>
              </a:rPr>
              <a:t>Política Nacional de Desarrollo Urbano</a:t>
            </a:r>
            <a:r>
              <a:rPr lang="es-CL" sz="1400" kern="100" dirty="0">
                <a:solidFill>
                  <a:schemeClr val="bg1"/>
                </a:solidFill>
                <a:effectLst/>
                <a:latin typeface="Times New Roman" panose="02020603050405020304" pitchFamily="18" charset="0"/>
                <a:ea typeface="Aptos" panose="020B0004020202020204" pitchFamily="34" charset="0"/>
                <a:cs typeface="Arial" panose="020B0604020202020204" pitchFamily="34" charset="0"/>
              </a:rPr>
              <a:t>. MINVU. </a:t>
            </a:r>
            <a:r>
              <a:rPr lang="es-CL" sz="1400" u="sng" kern="100" dirty="0">
                <a:solidFill>
                  <a:schemeClr val="bg1"/>
                </a:solidFill>
                <a:effectLst/>
                <a:latin typeface="Times New Roman" panose="02020603050405020304" pitchFamily="18" charset="0"/>
                <a:ea typeface="Aptos" panose="020B00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https://minvu.gob.cl/pndu</a:t>
            </a:r>
            <a:endParaRPr lang="es-CL" sz="12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es-CL" sz="1400" kern="100" dirty="0">
                <a:solidFill>
                  <a:schemeClr val="bg1"/>
                </a:solidFill>
                <a:effectLst/>
                <a:latin typeface="Times New Roman" panose="02020603050405020304" pitchFamily="18" charset="0"/>
                <a:ea typeface="Aptos" panose="020B0004020202020204" pitchFamily="34" charset="0"/>
                <a:cs typeface="Arial" panose="020B0604020202020204" pitchFamily="34" charset="0"/>
              </a:rPr>
              <a:t>Chile. Ministerio de Vivienda y Urbanismo. (2019). </a:t>
            </a:r>
            <a:r>
              <a:rPr lang="es-CL" sz="1400" i="1" kern="100" dirty="0">
                <a:solidFill>
                  <a:schemeClr val="bg1"/>
                </a:solidFill>
                <a:effectLst/>
                <a:latin typeface="Times New Roman" panose="02020603050405020304" pitchFamily="18" charset="0"/>
                <a:ea typeface="Aptos" panose="020B0004020202020204" pitchFamily="34" charset="0"/>
                <a:cs typeface="Arial" panose="020B0604020202020204" pitchFamily="34" charset="0"/>
              </a:rPr>
              <a:t>Ley </a:t>
            </a:r>
            <a:r>
              <a:rPr lang="es-CL" sz="1400" i="1" kern="100" dirty="0" err="1">
                <a:solidFill>
                  <a:schemeClr val="bg1"/>
                </a:solidFill>
                <a:effectLst/>
                <a:latin typeface="Times New Roman" panose="02020603050405020304" pitchFamily="18" charset="0"/>
                <a:ea typeface="Aptos" panose="020B0004020202020204" pitchFamily="34" charset="0"/>
                <a:cs typeface="Arial" panose="020B0604020202020204" pitchFamily="34" charset="0"/>
              </a:rPr>
              <a:t>N°</a:t>
            </a:r>
            <a:r>
              <a:rPr lang="es-CL" sz="1400" i="1" kern="100" dirty="0">
                <a:solidFill>
                  <a:schemeClr val="bg1"/>
                </a:solidFill>
                <a:effectLst/>
                <a:latin typeface="Times New Roman" panose="02020603050405020304" pitchFamily="18" charset="0"/>
                <a:ea typeface="Aptos" panose="020B0004020202020204" pitchFamily="34" charset="0"/>
                <a:cs typeface="Arial" panose="020B0604020202020204" pitchFamily="34" charset="0"/>
              </a:rPr>
              <a:t> 21.078 de Integración Social y Urbana</a:t>
            </a:r>
            <a:r>
              <a:rPr lang="es-CL" sz="1400" kern="100" dirty="0">
                <a:solidFill>
                  <a:schemeClr val="bg1"/>
                </a:solidFill>
                <a:effectLst/>
                <a:latin typeface="Times New Roman" panose="02020603050405020304" pitchFamily="18" charset="0"/>
                <a:ea typeface="Aptos" panose="020B0004020202020204" pitchFamily="34" charset="0"/>
                <a:cs typeface="Arial" panose="020B0604020202020204" pitchFamily="34" charset="0"/>
              </a:rPr>
              <a:t>. Biblioteca del Congreso Nacional de Chile. https://www.bcn.cl/leychile/navegar?idNorma=1126560</a:t>
            </a:r>
            <a:endParaRPr lang="es-CL" sz="12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es-CL" sz="1400" kern="100" dirty="0">
                <a:solidFill>
                  <a:schemeClr val="bg1"/>
                </a:solidFill>
                <a:effectLst/>
                <a:latin typeface="Times New Roman" panose="02020603050405020304" pitchFamily="18" charset="0"/>
                <a:ea typeface="Aptos" panose="020B0004020202020204" pitchFamily="34" charset="0"/>
                <a:cs typeface="Arial" panose="020B0604020202020204" pitchFamily="34" charset="0"/>
              </a:rPr>
              <a:t>Chile. Ministerio de Vivienda y Urbanismo. (s.f.). </a:t>
            </a:r>
            <a:r>
              <a:rPr lang="es-CL" sz="1400" i="1" kern="100" dirty="0">
                <a:solidFill>
                  <a:schemeClr val="bg1"/>
                </a:solidFill>
                <a:effectLst/>
                <a:latin typeface="Times New Roman" panose="02020603050405020304" pitchFamily="18" charset="0"/>
                <a:ea typeface="Aptos" panose="020B0004020202020204" pitchFamily="34" charset="0"/>
                <a:cs typeface="Arial" panose="020B0604020202020204" pitchFamily="34" charset="0"/>
              </a:rPr>
              <a:t>Programas habitacionales</a:t>
            </a:r>
            <a:r>
              <a:rPr lang="es-CL" sz="1400" kern="100" dirty="0">
                <a:solidFill>
                  <a:schemeClr val="bg1"/>
                </a:solidFill>
                <a:effectLst/>
                <a:latin typeface="Times New Roman" panose="02020603050405020304" pitchFamily="18" charset="0"/>
                <a:ea typeface="Aptos" panose="020B0004020202020204" pitchFamily="34" charset="0"/>
                <a:cs typeface="Arial" panose="020B0604020202020204" pitchFamily="34" charset="0"/>
              </a:rPr>
              <a:t>. </a:t>
            </a:r>
            <a:r>
              <a:rPr lang="pt-PT" sz="1400" kern="100" dirty="0">
                <a:solidFill>
                  <a:schemeClr val="bg1"/>
                </a:solidFill>
                <a:effectLst/>
                <a:latin typeface="Times New Roman" panose="02020603050405020304" pitchFamily="18" charset="0"/>
                <a:ea typeface="Aptos" panose="020B0004020202020204" pitchFamily="34" charset="0"/>
                <a:cs typeface="Arial" panose="020B0604020202020204" pitchFamily="34" charset="0"/>
              </a:rPr>
              <a:t>MINVU. </a:t>
            </a:r>
            <a:r>
              <a:rPr lang="pt-PT" sz="1400" u="sng" kern="100" dirty="0">
                <a:solidFill>
                  <a:schemeClr val="bg1"/>
                </a:solidFill>
                <a:effectLst/>
                <a:latin typeface="Times New Roman" panose="02020603050405020304" pitchFamily="18" charset="0"/>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https://www.minvu.gob.cl/vivienda-y-barrio/programas-habitacionales</a:t>
            </a:r>
            <a:endParaRPr lang="es-CL" sz="12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buNone/>
            </a:pPr>
            <a:r>
              <a:rPr lang="es-CL" sz="1400" kern="100" dirty="0">
                <a:solidFill>
                  <a:schemeClr val="bg1"/>
                </a:solidFill>
                <a:effectLst/>
                <a:latin typeface="Times New Roman" panose="02020603050405020304" pitchFamily="18" charset="0"/>
                <a:ea typeface="Aptos" panose="020B0004020202020204" pitchFamily="34" charset="0"/>
                <a:cs typeface="Arial" panose="020B0604020202020204" pitchFamily="34" charset="0"/>
              </a:rPr>
              <a:t>Moreno, J. (2021). Comprendiendo, situando y movilizando el enfoque del curso de vida. Aperturas para el desarrollo de investigaciones sociales territoriales desde una plataforma transdisciplinar. Revista de Ciencias Sociales, 31(48), 139-165.</a:t>
            </a:r>
          </a:p>
          <a:p>
            <a:pPr algn="just">
              <a:lnSpc>
                <a:spcPct val="107000"/>
              </a:lnSpc>
              <a:spcAft>
                <a:spcPts val="800"/>
              </a:spcAft>
              <a:buNone/>
            </a:pPr>
            <a:endParaRPr lang="es-CL" sz="12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71754763"/>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9"/>
          <p:cNvPicPr preferRelativeResize="0"/>
          <p:nvPr/>
        </p:nvPicPr>
        <p:blipFill>
          <a:blip r:embed="rId3">
            <a:alphaModFix/>
          </a:blip>
          <a:stretch>
            <a:fillRect/>
          </a:stretch>
        </p:blipFill>
        <p:spPr>
          <a:xfrm>
            <a:off x="250" y="0"/>
            <a:ext cx="9143496" cy="5143500"/>
          </a:xfrm>
          <a:prstGeom prst="rect">
            <a:avLst/>
          </a:prstGeom>
          <a:noFill/>
          <a:ln>
            <a:noFill/>
          </a:ln>
        </p:spPr>
      </p:pic>
      <p:sp>
        <p:nvSpPr>
          <p:cNvPr id="3" name="CuadroTexto 2">
            <a:extLst>
              <a:ext uri="{FF2B5EF4-FFF2-40B4-BE49-F238E27FC236}">
                <a16:creationId xmlns:a16="http://schemas.microsoft.com/office/drawing/2014/main" id="{C9E15261-77F4-6345-9935-AC15F236F290}"/>
              </a:ext>
            </a:extLst>
          </p:cNvPr>
          <p:cNvSpPr txBox="1"/>
          <p:nvPr/>
        </p:nvSpPr>
        <p:spPr>
          <a:xfrm>
            <a:off x="295275" y="366444"/>
            <a:ext cx="8296276" cy="4561570"/>
          </a:xfrm>
          <a:prstGeom prst="rect">
            <a:avLst/>
          </a:prstGeom>
          <a:noFill/>
        </p:spPr>
        <p:txBody>
          <a:bodyPr wrap="square">
            <a:spAutoFit/>
          </a:bodyPr>
          <a:lstStyle/>
          <a:p>
            <a:pPr algn="just">
              <a:lnSpc>
                <a:spcPct val="107000"/>
              </a:lnSpc>
              <a:spcAft>
                <a:spcPts val="800"/>
              </a:spcAft>
              <a:buNone/>
            </a:pPr>
            <a:r>
              <a:rPr lang="es-CL" kern="100" dirty="0">
                <a:solidFill>
                  <a:schemeClr val="bg1"/>
                </a:solidFill>
                <a:latin typeface="Times New Roman" panose="02020603050405020304" pitchFamily="18" charset="0"/>
                <a:cs typeface="Arial" panose="020B0604020202020204" pitchFamily="34" charset="0"/>
              </a:rPr>
              <a:t>BLIOGRAFÍA </a:t>
            </a:r>
          </a:p>
          <a:p>
            <a:pPr algn="just">
              <a:lnSpc>
                <a:spcPct val="107000"/>
              </a:lnSpc>
              <a:spcAft>
                <a:spcPts val="800"/>
              </a:spcAft>
              <a:buNone/>
            </a:pPr>
            <a:r>
              <a:rPr lang="es-CL" kern="100" dirty="0">
                <a:solidFill>
                  <a:schemeClr val="bg1"/>
                </a:solidFill>
                <a:latin typeface="Times New Roman" panose="02020603050405020304" pitchFamily="18" charset="0"/>
                <a:cs typeface="Arial" panose="020B0604020202020204" pitchFamily="34" charset="0"/>
              </a:rPr>
              <a:t>Naciones Unidas. (2016). Nueva Agenda Urbana. ONU-Hábitat. https://habitat3.org/the-new-urban-agendaNaciones Unidas. (2015). Objetivos de Desarrollo Sostenible. ONU. </a:t>
            </a:r>
            <a:r>
              <a:rPr lang="es-CL" kern="100" dirty="0">
                <a:solidFill>
                  <a:schemeClr val="bg1"/>
                </a:solidFill>
                <a:latin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https://www.un.org/sustainabledevelopment/es/</a:t>
            </a:r>
            <a:endParaRPr lang="es-CL" kern="100" dirty="0">
              <a:solidFill>
                <a:schemeClr val="bg1"/>
              </a:solidFill>
              <a:latin typeface="Times New Roman" panose="02020603050405020304" pitchFamily="18" charset="0"/>
              <a:cs typeface="Arial" panose="020B0604020202020204" pitchFamily="34" charset="0"/>
            </a:endParaRPr>
          </a:p>
          <a:p>
            <a:pPr algn="just">
              <a:lnSpc>
                <a:spcPct val="107000"/>
              </a:lnSpc>
              <a:spcAft>
                <a:spcPts val="800"/>
              </a:spcAft>
              <a:buNone/>
            </a:pPr>
            <a:r>
              <a:rPr lang="es-CL" kern="100" dirty="0">
                <a:solidFill>
                  <a:schemeClr val="bg1"/>
                </a:solidFill>
                <a:latin typeface="Times New Roman" panose="02020603050405020304" pitchFamily="18" charset="0"/>
                <a:cs typeface="Arial" panose="020B0604020202020204" pitchFamily="34" charset="0"/>
              </a:rPr>
              <a:t>Ministerio de Vivienda y Urbanismo. (mayo, 2024). Territorio de los cuidados. Manual de criterios de diseño. Infraestructuras de cuidado con enfoque de género.</a:t>
            </a:r>
          </a:p>
          <a:p>
            <a:pPr algn="just">
              <a:lnSpc>
                <a:spcPct val="107000"/>
              </a:lnSpc>
              <a:spcAft>
                <a:spcPts val="800"/>
              </a:spcAft>
              <a:buNone/>
            </a:pPr>
            <a:r>
              <a:rPr lang="es-CL" kern="100" dirty="0">
                <a:solidFill>
                  <a:schemeClr val="bg1"/>
                </a:solidFill>
                <a:latin typeface="Times New Roman" panose="02020603050405020304" pitchFamily="18" charset="0"/>
                <a:cs typeface="Arial" panose="020B0604020202020204" pitchFamily="34" charset="0"/>
              </a:rPr>
              <a:t>Ministerio de Vivienda y Urbanismo. (2024). Programa Quiero Mi Barrio. Orientaciones</a:t>
            </a:r>
          </a:p>
          <a:p>
            <a:pPr algn="just">
              <a:lnSpc>
                <a:spcPct val="107000"/>
              </a:lnSpc>
              <a:spcAft>
                <a:spcPts val="800"/>
              </a:spcAft>
              <a:buNone/>
            </a:pPr>
            <a:r>
              <a:rPr lang="es-CL" kern="100" dirty="0">
                <a:solidFill>
                  <a:schemeClr val="bg1"/>
                </a:solidFill>
                <a:latin typeface="Times New Roman" panose="02020603050405020304" pitchFamily="18" charset="0"/>
                <a:cs typeface="Arial" panose="020B0604020202020204" pitchFamily="34" charset="0"/>
              </a:rPr>
              <a:t>Ministerio de Vivienda y Urbanismo. (2024). Programa Quiero Mi Barrio. Orientaciones Eje Género y Cuidados Instrumentos diagnósticos</a:t>
            </a:r>
          </a:p>
          <a:p>
            <a:pPr algn="just">
              <a:lnSpc>
                <a:spcPct val="107000"/>
              </a:lnSpc>
              <a:spcAft>
                <a:spcPts val="800"/>
              </a:spcAft>
              <a:buNone/>
            </a:pPr>
            <a:r>
              <a:rPr lang="es-CL" kern="100" dirty="0">
                <a:solidFill>
                  <a:schemeClr val="bg1"/>
                </a:solidFill>
                <a:latin typeface="Times New Roman" panose="02020603050405020304" pitchFamily="18" charset="0"/>
                <a:cs typeface="Arial" panose="020B0604020202020204" pitchFamily="34" charset="0"/>
              </a:rPr>
              <a:t>Ministerio de Vivienda y Urbanismo. (2024). Programa Para Pequeñas Localidades. Documento De Orientaciones Metodológicas. </a:t>
            </a:r>
          </a:p>
          <a:p>
            <a:pPr algn="just">
              <a:lnSpc>
                <a:spcPct val="107000"/>
              </a:lnSpc>
              <a:spcAft>
                <a:spcPts val="800"/>
              </a:spcAft>
              <a:buNone/>
            </a:pPr>
            <a:r>
              <a:rPr lang="es-CL" kern="100" dirty="0">
                <a:solidFill>
                  <a:schemeClr val="bg1"/>
                </a:solidFill>
                <a:latin typeface="Times New Roman" panose="02020603050405020304" pitchFamily="18" charset="0"/>
                <a:cs typeface="Arial" panose="020B0604020202020204" pitchFamily="34" charset="0"/>
              </a:rPr>
              <a:t>Ministerio de Vivienda y Urbanismo. (2023). Programa Para Pequeñas Localidades, Encuesta de Diagnóstico Selección 2023. DGU-DDU-MINVU</a:t>
            </a:r>
          </a:p>
          <a:p>
            <a:pPr algn="just">
              <a:lnSpc>
                <a:spcPct val="107000"/>
              </a:lnSpc>
              <a:spcAft>
                <a:spcPts val="800"/>
              </a:spcAft>
              <a:buNone/>
            </a:pPr>
            <a:r>
              <a:rPr lang="es-CL" kern="100" dirty="0" err="1">
                <a:solidFill>
                  <a:schemeClr val="bg1"/>
                </a:solidFill>
                <a:latin typeface="Times New Roman" panose="02020603050405020304" pitchFamily="18" charset="0"/>
                <a:cs typeface="Arial" panose="020B0604020202020204" pitchFamily="34" charset="0"/>
              </a:rPr>
              <a:t>Smolka</a:t>
            </a:r>
            <a:r>
              <a:rPr lang="es-CL" kern="100" dirty="0">
                <a:solidFill>
                  <a:schemeClr val="bg1"/>
                </a:solidFill>
                <a:latin typeface="Times New Roman" panose="02020603050405020304" pitchFamily="18" charset="0"/>
                <a:cs typeface="Arial" panose="020B0604020202020204" pitchFamily="34" charset="0"/>
              </a:rPr>
              <a:t>, M. O., &amp; </a:t>
            </a:r>
            <a:r>
              <a:rPr lang="es-CL" kern="100" dirty="0" err="1">
                <a:solidFill>
                  <a:schemeClr val="bg1"/>
                </a:solidFill>
                <a:latin typeface="Times New Roman" panose="02020603050405020304" pitchFamily="18" charset="0"/>
                <a:cs typeface="Arial" panose="020B0604020202020204" pitchFamily="34" charset="0"/>
              </a:rPr>
              <a:t>Larangeira</a:t>
            </a:r>
            <a:r>
              <a:rPr lang="es-CL" kern="100" dirty="0">
                <a:solidFill>
                  <a:schemeClr val="bg1"/>
                </a:solidFill>
                <a:latin typeface="Times New Roman" panose="02020603050405020304" pitchFamily="18" charset="0"/>
                <a:cs typeface="Arial" panose="020B0604020202020204" pitchFamily="34" charset="0"/>
              </a:rPr>
              <a:t>, A. (2008). Políticas de suelo urbano en América Latina: una caja de herramientas para profesionales. Cambridge, MA: Lincoln </a:t>
            </a:r>
            <a:r>
              <a:rPr lang="es-CL" kern="100" dirty="0" err="1">
                <a:solidFill>
                  <a:schemeClr val="bg1"/>
                </a:solidFill>
                <a:latin typeface="Times New Roman" panose="02020603050405020304" pitchFamily="18" charset="0"/>
                <a:cs typeface="Arial" panose="020B0604020202020204" pitchFamily="34" charset="0"/>
              </a:rPr>
              <a:t>Institute</a:t>
            </a:r>
            <a:r>
              <a:rPr lang="es-CL" kern="100" dirty="0">
                <a:solidFill>
                  <a:schemeClr val="bg1"/>
                </a:solidFill>
                <a:latin typeface="Times New Roman" panose="02020603050405020304" pitchFamily="18" charset="0"/>
                <a:cs typeface="Arial" panose="020B0604020202020204" pitchFamily="34" charset="0"/>
              </a:rPr>
              <a:t> </a:t>
            </a:r>
            <a:r>
              <a:rPr lang="es-CL" kern="100" dirty="0" err="1">
                <a:solidFill>
                  <a:schemeClr val="bg1"/>
                </a:solidFill>
                <a:latin typeface="Times New Roman" panose="02020603050405020304" pitchFamily="18" charset="0"/>
                <a:cs typeface="Arial" panose="020B0604020202020204" pitchFamily="34" charset="0"/>
              </a:rPr>
              <a:t>of</a:t>
            </a:r>
            <a:r>
              <a:rPr lang="es-CL" kern="100" dirty="0">
                <a:solidFill>
                  <a:schemeClr val="bg1"/>
                </a:solidFill>
                <a:latin typeface="Times New Roman" panose="02020603050405020304" pitchFamily="18" charset="0"/>
                <a:cs typeface="Arial" panose="020B0604020202020204" pitchFamily="34" charset="0"/>
              </a:rPr>
              <a:t> </a:t>
            </a:r>
            <a:r>
              <a:rPr lang="es-CL" kern="100" dirty="0" err="1">
                <a:solidFill>
                  <a:schemeClr val="bg1"/>
                </a:solidFill>
                <a:latin typeface="Times New Roman" panose="02020603050405020304" pitchFamily="18" charset="0"/>
                <a:cs typeface="Arial" panose="020B0604020202020204" pitchFamily="34" charset="0"/>
              </a:rPr>
              <a:t>Land</a:t>
            </a:r>
            <a:r>
              <a:rPr lang="es-CL" kern="100" dirty="0">
                <a:solidFill>
                  <a:schemeClr val="bg1"/>
                </a:solidFill>
                <a:latin typeface="Times New Roman" panose="02020603050405020304" pitchFamily="18" charset="0"/>
                <a:cs typeface="Arial" panose="020B0604020202020204" pitchFamily="34" charset="0"/>
              </a:rPr>
              <a:t> </a:t>
            </a:r>
            <a:r>
              <a:rPr lang="es-CL" kern="100" dirty="0" err="1">
                <a:solidFill>
                  <a:schemeClr val="bg1"/>
                </a:solidFill>
                <a:latin typeface="Times New Roman" panose="02020603050405020304" pitchFamily="18" charset="0"/>
                <a:cs typeface="Arial" panose="020B0604020202020204" pitchFamily="34" charset="0"/>
              </a:rPr>
              <a:t>Policy</a:t>
            </a:r>
            <a:r>
              <a:rPr lang="es-CL" kern="100" dirty="0">
                <a:solidFill>
                  <a:schemeClr val="bg1"/>
                </a:solidFill>
                <a:latin typeface="Times New Roman" panose="02020603050405020304" pitchFamily="18" charset="0"/>
                <a:cs typeface="Arial" panose="020B0604020202020204" pitchFamily="34" charset="0"/>
              </a:rPr>
              <a:t>.</a:t>
            </a:r>
          </a:p>
          <a:p>
            <a:pPr algn="just">
              <a:lnSpc>
                <a:spcPct val="107000"/>
              </a:lnSpc>
              <a:spcAft>
                <a:spcPts val="800"/>
              </a:spcAft>
              <a:buNone/>
            </a:pPr>
            <a:endParaRPr lang="es-CL" sz="12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0"/>
          <p:cNvPicPr preferRelativeResize="0"/>
          <p:nvPr/>
        </p:nvPicPr>
        <p:blipFill>
          <a:blip r:embed="rId3">
            <a:alphaModFix/>
          </a:blip>
          <a:stretch>
            <a:fillRect/>
          </a:stretch>
        </p:blipFill>
        <p:spPr>
          <a:xfrm>
            <a:off x="257" y="0"/>
            <a:ext cx="9143496" cy="5143500"/>
          </a:xfrm>
          <a:prstGeom prst="rect">
            <a:avLst/>
          </a:prstGeom>
          <a:noFill/>
          <a:ln>
            <a:noFill/>
          </a:ln>
        </p:spPr>
      </p:pic>
      <p:pic>
        <p:nvPicPr>
          <p:cNvPr id="111" name="Google Shape;111;p20"/>
          <p:cNvPicPr preferRelativeResize="0"/>
          <p:nvPr/>
        </p:nvPicPr>
        <p:blipFill rotWithShape="1">
          <a:blip r:embed="rId4">
            <a:alphaModFix/>
          </a:blip>
          <a:srcRect l="49392"/>
          <a:stretch/>
        </p:blipFill>
        <p:spPr>
          <a:xfrm>
            <a:off x="4991386" y="833438"/>
            <a:ext cx="2950082" cy="3738563"/>
          </a:xfrm>
          <a:prstGeom prst="rect">
            <a:avLst/>
          </a:prstGeom>
          <a:noFill/>
          <a:ln>
            <a:noFill/>
          </a:ln>
        </p:spPr>
      </p:pic>
      <p:pic>
        <p:nvPicPr>
          <p:cNvPr id="3" name="Gráfico 2">
            <a:extLst>
              <a:ext uri="{FF2B5EF4-FFF2-40B4-BE49-F238E27FC236}">
                <a16:creationId xmlns:a16="http://schemas.microsoft.com/office/drawing/2014/main" id="{A42A0CA5-BCDD-AF3A-D6E6-27C99885DE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091"/>
          <a:stretch/>
        </p:blipFill>
        <p:spPr bwMode="auto">
          <a:xfrm>
            <a:off x="2841470" y="1762592"/>
            <a:ext cx="2071831" cy="186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62">
          <a:extLst>
            <a:ext uri="{FF2B5EF4-FFF2-40B4-BE49-F238E27FC236}">
              <a16:creationId xmlns:a16="http://schemas.microsoft.com/office/drawing/2014/main" id="{020D6D88-A490-8E84-E8D8-30550877BBBA}"/>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6C3EAC49-4457-7A81-1665-B7DB57D9C21C}"/>
              </a:ext>
            </a:extLst>
          </p:cNvPr>
          <p:cNvPicPr preferRelativeResize="0"/>
          <p:nvPr/>
        </p:nvPicPr>
        <p:blipFill>
          <a:blip r:embed="rId3">
            <a:alphaModFix/>
          </a:blip>
          <a:stretch>
            <a:fillRect/>
          </a:stretch>
        </p:blipFill>
        <p:spPr>
          <a:xfrm>
            <a:off x="0" y="0"/>
            <a:ext cx="9143496" cy="5143500"/>
          </a:xfrm>
          <a:prstGeom prst="rect">
            <a:avLst/>
          </a:prstGeom>
          <a:noFill/>
          <a:ln>
            <a:noFill/>
          </a:ln>
        </p:spPr>
      </p:pic>
      <p:sp>
        <p:nvSpPr>
          <p:cNvPr id="64" name="Google Shape;64;p14">
            <a:extLst>
              <a:ext uri="{FF2B5EF4-FFF2-40B4-BE49-F238E27FC236}">
                <a16:creationId xmlns:a16="http://schemas.microsoft.com/office/drawing/2014/main" id="{450BFBFD-295C-1040-B92D-E7741031B998}"/>
              </a:ext>
            </a:extLst>
          </p:cNvPr>
          <p:cNvSpPr txBox="1"/>
          <p:nvPr/>
        </p:nvSpPr>
        <p:spPr>
          <a:xfrm>
            <a:off x="359764" y="851001"/>
            <a:ext cx="8312046" cy="3980800"/>
          </a:xfrm>
          <a:prstGeom prst="rect">
            <a:avLst/>
          </a:prstGeom>
          <a:noFill/>
          <a:ln>
            <a:noFill/>
          </a:ln>
        </p:spPr>
        <p:txBody>
          <a:bodyPr spcFirstLastPara="1" wrap="square" lIns="68575" tIns="34275" rIns="68575" bIns="34275" anchor="t" anchorCtr="0">
            <a:noAutofit/>
          </a:bodyPr>
          <a:lstStyle/>
          <a:p>
            <a:pPr marL="285750" indent="-285750" algn="just">
              <a:lnSpc>
                <a:spcPct val="90000"/>
              </a:lnSpc>
              <a:buFont typeface="Arial" panose="020B0604020202020204" pitchFamily="34" charset="0"/>
              <a:buChar char="•"/>
            </a:pPr>
            <a:r>
              <a:rPr lang="es-ES" kern="1200" dirty="0">
                <a:solidFill>
                  <a:schemeClr val="tx1"/>
                </a:solidFill>
                <a:latin typeface="Montserrat" pitchFamily="2" charset="77"/>
                <a:ea typeface="Roboto" panose="02000000000000000000" pitchFamily="2" charset="0"/>
                <a:cs typeface="Roboto" panose="02000000000000000000" pitchFamily="2" charset="0"/>
              </a:rPr>
              <a:t>El envejecimiento poblacional corresponde al aumento sostenido de la proporción de personas mayores dentro del total de la población, resultado de la baja fecundidad, la reducción de la mortalidad y el aumento de la esperanza de vida (</a:t>
            </a:r>
            <a:r>
              <a:rPr lang="es-ES" kern="1200" dirty="0" err="1">
                <a:solidFill>
                  <a:schemeClr val="tx1"/>
                </a:solidFill>
                <a:latin typeface="Montserrat" pitchFamily="2" charset="77"/>
                <a:ea typeface="Roboto" panose="02000000000000000000" pitchFamily="2" charset="0"/>
                <a:cs typeface="Roboto" panose="02000000000000000000" pitchFamily="2" charset="0"/>
              </a:rPr>
              <a:t>United</a:t>
            </a:r>
            <a:r>
              <a:rPr lang="es-ES" kern="1200" dirty="0">
                <a:solidFill>
                  <a:schemeClr val="tx1"/>
                </a:solidFill>
                <a:latin typeface="Montserrat" pitchFamily="2" charset="77"/>
                <a:ea typeface="Roboto" panose="02000000000000000000" pitchFamily="2" charset="0"/>
                <a:cs typeface="Roboto" panose="02000000000000000000" pitchFamily="2" charset="0"/>
              </a:rPr>
              <a:t> </a:t>
            </a:r>
            <a:r>
              <a:rPr lang="es-ES" kern="1200" dirty="0" err="1">
                <a:solidFill>
                  <a:schemeClr val="tx1"/>
                </a:solidFill>
                <a:latin typeface="Montserrat" pitchFamily="2" charset="77"/>
                <a:ea typeface="Roboto" panose="02000000000000000000" pitchFamily="2" charset="0"/>
                <a:cs typeface="Roboto" panose="02000000000000000000" pitchFamily="2" charset="0"/>
              </a:rPr>
              <a:t>Nations</a:t>
            </a:r>
            <a:r>
              <a:rPr lang="es-ES" kern="1200" dirty="0">
                <a:solidFill>
                  <a:schemeClr val="tx1"/>
                </a:solidFill>
                <a:latin typeface="Montserrat" pitchFamily="2" charset="77"/>
                <a:ea typeface="Roboto" panose="02000000000000000000" pitchFamily="2" charset="0"/>
                <a:cs typeface="Roboto" panose="02000000000000000000" pitchFamily="2" charset="0"/>
              </a:rPr>
              <a:t>, 2019).</a:t>
            </a:r>
          </a:p>
          <a:p>
            <a:pPr marL="285750" indent="-285750" algn="just">
              <a:lnSpc>
                <a:spcPct val="90000"/>
              </a:lnSpc>
              <a:buFont typeface="Arial" panose="020B0604020202020204" pitchFamily="34" charset="0"/>
              <a:buChar char="•"/>
            </a:pPr>
            <a:endParaRPr lang="es-ES" kern="1200" dirty="0">
              <a:solidFill>
                <a:schemeClr val="tx1"/>
              </a:solidFill>
              <a:latin typeface="Montserrat" pitchFamily="2" charset="77"/>
              <a:ea typeface="Roboto" panose="02000000000000000000" pitchFamily="2" charset="0"/>
              <a:cs typeface="Roboto" panose="02000000000000000000" pitchFamily="2" charset="0"/>
            </a:endParaRPr>
          </a:p>
          <a:p>
            <a:pPr marL="285750" indent="-285750" algn="just">
              <a:lnSpc>
                <a:spcPct val="90000"/>
              </a:lnSpc>
              <a:buFont typeface="Arial" panose="020B0604020202020204" pitchFamily="34" charset="0"/>
              <a:buChar char="•"/>
            </a:pPr>
            <a:r>
              <a:rPr lang="es-ES" kern="1200" dirty="0">
                <a:solidFill>
                  <a:schemeClr val="tx1"/>
                </a:solidFill>
                <a:latin typeface="Montserrat" pitchFamily="2" charset="77"/>
                <a:ea typeface="Roboto" panose="02000000000000000000" pitchFamily="2" charset="0"/>
                <a:cs typeface="Roboto" panose="02000000000000000000" pitchFamily="2" charset="0"/>
              </a:rPr>
              <a:t>Desde la perspectiva demográfica, representa una transformación estructural de largo plazo, donde el peso relativo de las personas mayores crece de forma sostenida (Villa &amp; Rivadeneira, 2000; Miró, 2003; </a:t>
            </a:r>
            <a:r>
              <a:rPr lang="es-ES" kern="1200" dirty="0" err="1">
                <a:solidFill>
                  <a:schemeClr val="tx1"/>
                </a:solidFill>
                <a:latin typeface="Montserrat" pitchFamily="2" charset="77"/>
                <a:ea typeface="Roboto" panose="02000000000000000000" pitchFamily="2" charset="0"/>
                <a:cs typeface="Roboto" panose="02000000000000000000" pitchFamily="2" charset="0"/>
              </a:rPr>
              <a:t>United</a:t>
            </a:r>
            <a:r>
              <a:rPr lang="es-ES" kern="1200" dirty="0">
                <a:solidFill>
                  <a:schemeClr val="tx1"/>
                </a:solidFill>
                <a:latin typeface="Montserrat" pitchFamily="2" charset="77"/>
                <a:ea typeface="Roboto" panose="02000000000000000000" pitchFamily="2" charset="0"/>
                <a:cs typeface="Roboto" panose="02000000000000000000" pitchFamily="2" charset="0"/>
              </a:rPr>
              <a:t> </a:t>
            </a:r>
            <a:r>
              <a:rPr lang="es-ES" kern="1200" dirty="0" err="1">
                <a:solidFill>
                  <a:schemeClr val="tx1"/>
                </a:solidFill>
                <a:latin typeface="Montserrat" pitchFamily="2" charset="77"/>
                <a:ea typeface="Roboto" panose="02000000000000000000" pitchFamily="2" charset="0"/>
                <a:cs typeface="Roboto" panose="02000000000000000000" pitchFamily="2" charset="0"/>
              </a:rPr>
              <a:t>Nations</a:t>
            </a:r>
            <a:r>
              <a:rPr lang="es-ES" kern="1200" dirty="0">
                <a:solidFill>
                  <a:schemeClr val="tx1"/>
                </a:solidFill>
                <a:latin typeface="Montserrat" pitchFamily="2" charset="77"/>
                <a:ea typeface="Roboto" panose="02000000000000000000" pitchFamily="2" charset="0"/>
                <a:cs typeface="Roboto" panose="02000000000000000000" pitchFamily="2" charset="0"/>
              </a:rPr>
              <a:t>, 2012; Rivero-Cantillano &amp; </a:t>
            </a:r>
            <a:r>
              <a:rPr lang="es-ES" kern="1200" dirty="0" err="1">
                <a:solidFill>
                  <a:schemeClr val="tx1"/>
                </a:solidFill>
                <a:latin typeface="Montserrat" pitchFamily="2" charset="77"/>
                <a:ea typeface="Roboto" panose="02000000000000000000" pitchFamily="2" charset="0"/>
                <a:cs typeface="Roboto" panose="02000000000000000000" pitchFamily="2" charset="0"/>
              </a:rPr>
              <a:t>Spijker</a:t>
            </a:r>
            <a:r>
              <a:rPr lang="es-ES" kern="1200" dirty="0">
                <a:solidFill>
                  <a:schemeClr val="tx1"/>
                </a:solidFill>
                <a:latin typeface="Montserrat" pitchFamily="2" charset="77"/>
                <a:ea typeface="Roboto" panose="02000000000000000000" pitchFamily="2" charset="0"/>
                <a:cs typeface="Roboto" panose="02000000000000000000" pitchFamily="2" charset="0"/>
              </a:rPr>
              <a:t>, 2015, citado en INE, 2022). </a:t>
            </a:r>
          </a:p>
          <a:p>
            <a:pPr marL="285750" indent="-285750" algn="just">
              <a:lnSpc>
                <a:spcPct val="90000"/>
              </a:lnSpc>
              <a:buFont typeface="Arial" panose="020B0604020202020204" pitchFamily="34" charset="0"/>
              <a:buChar char="•"/>
            </a:pPr>
            <a:endParaRPr lang="es-ES" kern="1200" dirty="0">
              <a:solidFill>
                <a:schemeClr val="tx1"/>
              </a:solidFill>
              <a:latin typeface="Montserrat" pitchFamily="2" charset="77"/>
              <a:ea typeface="Roboto" panose="02000000000000000000" pitchFamily="2" charset="0"/>
              <a:cs typeface="Roboto" panose="02000000000000000000" pitchFamily="2" charset="0"/>
            </a:endParaRPr>
          </a:p>
          <a:p>
            <a:pPr marL="285750" indent="-285750" algn="just">
              <a:lnSpc>
                <a:spcPct val="90000"/>
              </a:lnSpc>
              <a:buFont typeface="Arial" panose="020B0604020202020204" pitchFamily="34" charset="0"/>
              <a:buChar char="•"/>
            </a:pPr>
            <a:r>
              <a:rPr lang="es-ES" kern="1200" dirty="0">
                <a:solidFill>
                  <a:schemeClr val="tx1"/>
                </a:solidFill>
                <a:latin typeface="Montserrat" pitchFamily="2" charset="77"/>
                <a:ea typeface="Roboto" panose="02000000000000000000" pitchFamily="2" charset="0"/>
                <a:cs typeface="Roboto" panose="02000000000000000000" pitchFamily="2" charset="0"/>
              </a:rPr>
              <a:t>Además de un cambio demográfico, se trata de un proceso social y cultural que reconfigura la organización familiar, los vínculos comunitarios y la participación social (CEPAL, 2022). </a:t>
            </a:r>
          </a:p>
          <a:p>
            <a:pPr marL="285750" indent="-285750" algn="just">
              <a:lnSpc>
                <a:spcPct val="90000"/>
              </a:lnSpc>
              <a:buFont typeface="Arial" panose="020B0604020202020204" pitchFamily="34" charset="0"/>
              <a:buChar char="•"/>
            </a:pPr>
            <a:endParaRPr lang="es-ES" kern="1200" dirty="0">
              <a:solidFill>
                <a:schemeClr val="tx1"/>
              </a:solidFill>
              <a:latin typeface="Montserrat" pitchFamily="2" charset="77"/>
              <a:ea typeface="Roboto" panose="02000000000000000000" pitchFamily="2" charset="0"/>
              <a:cs typeface="Roboto" panose="02000000000000000000" pitchFamily="2" charset="0"/>
            </a:endParaRPr>
          </a:p>
          <a:p>
            <a:pPr marL="285750" indent="-285750" algn="just">
              <a:lnSpc>
                <a:spcPct val="90000"/>
              </a:lnSpc>
              <a:buFont typeface="Arial" panose="020B0604020202020204" pitchFamily="34" charset="0"/>
              <a:buChar char="•"/>
            </a:pPr>
            <a:r>
              <a:rPr lang="es-ES" kern="1200" dirty="0">
                <a:solidFill>
                  <a:schemeClr val="tx1"/>
                </a:solidFill>
                <a:latin typeface="Montserrat" pitchFamily="2" charset="77"/>
                <a:ea typeface="Roboto" panose="02000000000000000000" pitchFamily="2" charset="0"/>
                <a:cs typeface="Roboto" panose="02000000000000000000" pitchFamily="2" charset="0"/>
              </a:rPr>
              <a:t>Las sociedades envejecidas enfrentan mayores demandas en protección social, salud, cuidados y entornos inclusivos (CEPAL, 2022). En el ámbito urbano y habitacional, este fenómeno exige garantizar viviendas adecuadas y ciudades accesibles que respondan a las necesidades y derechos de las personas mayores.</a:t>
            </a:r>
            <a:endParaRPr kern="1200" dirty="0">
              <a:solidFill>
                <a:schemeClr val="tx1"/>
              </a:solidFill>
              <a:latin typeface="Montserrat" pitchFamily="2" charset="77"/>
              <a:ea typeface="Roboto" panose="02000000000000000000" pitchFamily="2" charset="0"/>
              <a:cs typeface="Roboto" panose="02000000000000000000" pitchFamily="2" charset="0"/>
              <a:sym typeface="Verdana"/>
            </a:endParaRPr>
          </a:p>
        </p:txBody>
      </p:sp>
      <p:sp>
        <p:nvSpPr>
          <p:cNvPr id="65" name="Google Shape;65;p14">
            <a:extLst>
              <a:ext uri="{FF2B5EF4-FFF2-40B4-BE49-F238E27FC236}">
                <a16:creationId xmlns:a16="http://schemas.microsoft.com/office/drawing/2014/main" id="{81D4017E-B6E8-5323-AD37-5EAC3453B26C}"/>
              </a:ext>
            </a:extLst>
          </p:cNvPr>
          <p:cNvSpPr txBox="1"/>
          <p:nvPr/>
        </p:nvSpPr>
        <p:spPr>
          <a:xfrm>
            <a:off x="178943" y="151102"/>
            <a:ext cx="7886700" cy="38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CL" sz="2800" dirty="0">
                <a:solidFill>
                  <a:srgbClr val="2E3192"/>
                </a:solidFill>
              </a:rPr>
              <a:t>Marco Referencial:</a:t>
            </a:r>
            <a:endParaRPr sz="2800" dirty="0">
              <a:solidFill>
                <a:srgbClr val="2E3192"/>
              </a:solidFill>
            </a:endParaRPr>
          </a:p>
        </p:txBody>
      </p:sp>
    </p:spTree>
    <p:extLst>
      <p:ext uri="{BB962C8B-B14F-4D97-AF65-F5344CB8AC3E}">
        <p14:creationId xmlns:p14="http://schemas.microsoft.com/office/powerpoint/2010/main" val="373573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64;p14">
            <a:extLst>
              <a:ext uri="{FF2B5EF4-FFF2-40B4-BE49-F238E27FC236}">
                <a16:creationId xmlns:a16="http://schemas.microsoft.com/office/drawing/2014/main" id="{CDEE4C44-733F-7273-4518-866BCAB5A99A}"/>
              </a:ext>
            </a:extLst>
          </p:cNvPr>
          <p:cNvSpPr txBox="1"/>
          <p:nvPr/>
        </p:nvSpPr>
        <p:spPr>
          <a:xfrm>
            <a:off x="448766" y="824269"/>
            <a:ext cx="7886700" cy="3621416"/>
          </a:xfrm>
          <a:prstGeom prst="rect">
            <a:avLst/>
          </a:prstGeom>
          <a:noFill/>
          <a:ln>
            <a:noFill/>
          </a:ln>
        </p:spPr>
        <p:txBody>
          <a:bodyPr spcFirstLastPara="1" wrap="square" lIns="68575" tIns="34275" rIns="68575" bIns="34275" anchor="t" anchorCtr="0">
            <a:noAutofit/>
          </a:bodyPr>
          <a:lstStyle/>
          <a:p>
            <a:pPr marL="285750" indent="-285750" algn="just">
              <a:lnSpc>
                <a:spcPct val="120000"/>
              </a:lnSpc>
              <a:buFont typeface="Arial" panose="020B0604020202020204" pitchFamily="34" charset="0"/>
              <a:buChar char="•"/>
            </a:pPr>
            <a:r>
              <a:rPr lang="es-CL" kern="1200" dirty="0">
                <a:solidFill>
                  <a:schemeClr val="tx1"/>
                </a:solidFill>
                <a:latin typeface="Montserrat" pitchFamily="2" charset="77"/>
                <a:ea typeface="Roboto" panose="02000000000000000000" pitchFamily="2" charset="0"/>
                <a:cs typeface="Roboto" panose="02000000000000000000" pitchFamily="2" charset="0"/>
              </a:rPr>
              <a:t>Chile atraviesa un proceso de envejecimiento demográfico acelerado, impulsado por el aumento sostenido de la esperanza de vida y la disminución de las tasas de fecundidad. </a:t>
            </a:r>
          </a:p>
          <a:p>
            <a:pPr marL="285750" indent="-285750" algn="just">
              <a:lnSpc>
                <a:spcPct val="120000"/>
              </a:lnSpc>
              <a:buFont typeface="Arial" panose="020B0604020202020204" pitchFamily="34" charset="0"/>
              <a:buChar char="•"/>
            </a:pPr>
            <a:endParaRPr lang="es-CL" kern="1200" dirty="0">
              <a:solidFill>
                <a:schemeClr val="tx1"/>
              </a:solidFill>
              <a:latin typeface="Montserrat" pitchFamily="2" charset="77"/>
              <a:ea typeface="Roboto" panose="02000000000000000000" pitchFamily="2" charset="0"/>
              <a:cs typeface="Roboto" panose="02000000000000000000" pitchFamily="2" charset="0"/>
            </a:endParaRPr>
          </a:p>
          <a:p>
            <a:pPr marL="285750" indent="-285750" algn="just">
              <a:lnSpc>
                <a:spcPct val="120000"/>
              </a:lnSpc>
              <a:buFont typeface="Arial" panose="020B0604020202020204" pitchFamily="34" charset="0"/>
              <a:buChar char="•"/>
            </a:pPr>
            <a:r>
              <a:rPr lang="es-CL" kern="1200" dirty="0">
                <a:solidFill>
                  <a:schemeClr val="tx1"/>
                </a:solidFill>
                <a:latin typeface="Montserrat" pitchFamily="2" charset="77"/>
                <a:ea typeface="Roboto" panose="02000000000000000000" pitchFamily="2" charset="0"/>
                <a:cs typeface="Roboto" panose="02000000000000000000" pitchFamily="2" charset="0"/>
              </a:rPr>
              <a:t>Este fenómeno ha transformado la estructura poblacional del país, proyectándose que para 2050 más del 30% de la población tendrá 60 años o más (INE, 2022). </a:t>
            </a:r>
          </a:p>
          <a:p>
            <a:pPr marL="285750" indent="-285750" algn="just">
              <a:lnSpc>
                <a:spcPct val="120000"/>
              </a:lnSpc>
              <a:buFont typeface="Arial" panose="020B0604020202020204" pitchFamily="34" charset="0"/>
              <a:buChar char="•"/>
            </a:pPr>
            <a:endParaRPr lang="es-CL" kern="1200" dirty="0">
              <a:solidFill>
                <a:schemeClr val="tx1"/>
              </a:solidFill>
              <a:latin typeface="Montserrat" pitchFamily="2" charset="77"/>
              <a:ea typeface="Roboto" panose="02000000000000000000" pitchFamily="2" charset="0"/>
              <a:cs typeface="Roboto" panose="02000000000000000000" pitchFamily="2" charset="0"/>
            </a:endParaRPr>
          </a:p>
          <a:p>
            <a:pPr marL="285750" indent="-285750" algn="just">
              <a:lnSpc>
                <a:spcPct val="120000"/>
              </a:lnSpc>
              <a:buFont typeface="Arial" panose="020B0604020202020204" pitchFamily="34" charset="0"/>
              <a:buChar char="•"/>
            </a:pPr>
            <a:r>
              <a:rPr lang="es-CL" kern="1200" dirty="0">
                <a:solidFill>
                  <a:schemeClr val="tx1"/>
                </a:solidFill>
                <a:latin typeface="Montserrat" pitchFamily="2" charset="77"/>
                <a:ea typeface="Roboto" panose="02000000000000000000" pitchFamily="2" charset="0"/>
                <a:cs typeface="Roboto" panose="02000000000000000000" pitchFamily="2" charset="0"/>
              </a:rPr>
              <a:t>La demanda por viviendas adecuadas y entornos urbanos inclusivos se vuelve cada vez más urgente, especialmente para responder a las necesidades de una población que envejece. </a:t>
            </a:r>
          </a:p>
          <a:p>
            <a:pPr marL="285750" indent="-285750" algn="just">
              <a:lnSpc>
                <a:spcPct val="120000"/>
              </a:lnSpc>
              <a:buFont typeface="Arial" panose="020B0604020202020204" pitchFamily="34" charset="0"/>
              <a:buChar char="•"/>
            </a:pPr>
            <a:endParaRPr lang="es-CL" kern="1200" dirty="0">
              <a:solidFill>
                <a:schemeClr val="tx1"/>
              </a:solidFill>
              <a:latin typeface="Montserrat" pitchFamily="2" charset="77"/>
              <a:ea typeface="Roboto" panose="02000000000000000000" pitchFamily="2" charset="0"/>
              <a:cs typeface="Roboto" panose="02000000000000000000" pitchFamily="2" charset="0"/>
            </a:endParaRPr>
          </a:p>
          <a:p>
            <a:pPr marL="285750" indent="-285750" algn="just">
              <a:lnSpc>
                <a:spcPct val="120000"/>
              </a:lnSpc>
              <a:buFont typeface="Arial" panose="020B0604020202020204" pitchFamily="34" charset="0"/>
              <a:buChar char="•"/>
            </a:pPr>
            <a:r>
              <a:rPr lang="es-CL" kern="1200" dirty="0">
                <a:solidFill>
                  <a:schemeClr val="tx1"/>
                </a:solidFill>
                <a:latin typeface="Montserrat" pitchFamily="2" charset="77"/>
                <a:ea typeface="Roboto" panose="02000000000000000000" pitchFamily="2" charset="0"/>
                <a:cs typeface="Roboto" panose="02000000000000000000" pitchFamily="2" charset="0"/>
              </a:rPr>
              <a:t>No obstante, las políticas y normativas actuales aún presentan importantes vacíos para abordar los desafíos que estas transformaciones implican. </a:t>
            </a:r>
          </a:p>
          <a:p>
            <a:pPr marL="285750" indent="-285750" algn="just">
              <a:lnSpc>
                <a:spcPct val="120000"/>
              </a:lnSpc>
              <a:buFont typeface="Arial" panose="020B0604020202020204" pitchFamily="34" charset="0"/>
              <a:buChar char="•"/>
            </a:pPr>
            <a:endParaRPr lang="es-CL" kern="1200" dirty="0">
              <a:solidFill>
                <a:schemeClr val="tx1"/>
              </a:solidFill>
              <a:latin typeface="Montserrat" pitchFamily="2" charset="77"/>
              <a:ea typeface="Roboto" panose="02000000000000000000" pitchFamily="2" charset="0"/>
              <a:cs typeface="Roboto" panose="02000000000000000000" pitchFamily="2" charset="0"/>
            </a:endParaRPr>
          </a:p>
          <a:p>
            <a:pPr marL="0" lvl="0" indent="0" algn="l" rtl="0">
              <a:lnSpc>
                <a:spcPct val="90000"/>
              </a:lnSpc>
              <a:spcBef>
                <a:spcPts val="0"/>
              </a:spcBef>
              <a:spcAft>
                <a:spcPts val="0"/>
              </a:spcAft>
              <a:buNone/>
            </a:pPr>
            <a:endParaRPr dirty="0">
              <a:solidFill>
                <a:srgbClr val="2E3192"/>
              </a:solidFill>
              <a:latin typeface="Verdana"/>
              <a:ea typeface="Verdana"/>
              <a:cs typeface="Verdana"/>
              <a:sym typeface="Verdana"/>
            </a:endParaRPr>
          </a:p>
        </p:txBody>
      </p:sp>
      <p:sp>
        <p:nvSpPr>
          <p:cNvPr id="10" name="Google Shape;65;p14">
            <a:extLst>
              <a:ext uri="{FF2B5EF4-FFF2-40B4-BE49-F238E27FC236}">
                <a16:creationId xmlns:a16="http://schemas.microsoft.com/office/drawing/2014/main" id="{3F3552E6-9A2E-3854-DBF6-B09A713C639F}"/>
              </a:ext>
            </a:extLst>
          </p:cNvPr>
          <p:cNvSpPr txBox="1"/>
          <p:nvPr/>
        </p:nvSpPr>
        <p:spPr>
          <a:xfrm>
            <a:off x="448766" y="278672"/>
            <a:ext cx="7886700" cy="38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CL" sz="2800" dirty="0">
                <a:solidFill>
                  <a:srgbClr val="2E3192"/>
                </a:solidFill>
              </a:rPr>
              <a:t>Contexto</a:t>
            </a:r>
            <a:endParaRPr sz="2800" dirty="0">
              <a:solidFill>
                <a:srgbClr val="2E3192"/>
              </a:solidFill>
            </a:endParaRPr>
          </a:p>
        </p:txBody>
      </p:sp>
    </p:spTree>
    <p:extLst>
      <p:ext uri="{BB962C8B-B14F-4D97-AF65-F5344CB8AC3E}">
        <p14:creationId xmlns:p14="http://schemas.microsoft.com/office/powerpoint/2010/main" val="1599276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62">
          <a:extLst>
            <a:ext uri="{FF2B5EF4-FFF2-40B4-BE49-F238E27FC236}">
              <a16:creationId xmlns:a16="http://schemas.microsoft.com/office/drawing/2014/main" id="{0EF2C092-F088-8F76-66DD-AFD099A25E2F}"/>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5059EAD8-5E6F-8CAA-9BB7-0B74E24CBCA3}"/>
              </a:ext>
            </a:extLst>
          </p:cNvPr>
          <p:cNvPicPr preferRelativeResize="0"/>
          <p:nvPr/>
        </p:nvPicPr>
        <p:blipFill>
          <a:blip r:embed="rId3">
            <a:alphaModFix/>
          </a:blip>
          <a:stretch>
            <a:fillRect/>
          </a:stretch>
        </p:blipFill>
        <p:spPr>
          <a:xfrm>
            <a:off x="0" y="0"/>
            <a:ext cx="9143496" cy="5143500"/>
          </a:xfrm>
          <a:prstGeom prst="rect">
            <a:avLst/>
          </a:prstGeom>
          <a:noFill/>
          <a:ln>
            <a:noFill/>
          </a:ln>
        </p:spPr>
      </p:pic>
      <p:sp>
        <p:nvSpPr>
          <p:cNvPr id="64" name="Google Shape;64;p14">
            <a:extLst>
              <a:ext uri="{FF2B5EF4-FFF2-40B4-BE49-F238E27FC236}">
                <a16:creationId xmlns:a16="http://schemas.microsoft.com/office/drawing/2014/main" id="{5CD1E04D-2967-2D17-01E3-0D35486F4470}"/>
              </a:ext>
            </a:extLst>
          </p:cNvPr>
          <p:cNvSpPr txBox="1"/>
          <p:nvPr/>
        </p:nvSpPr>
        <p:spPr>
          <a:xfrm>
            <a:off x="359763" y="860542"/>
            <a:ext cx="8147155" cy="4282958"/>
          </a:xfrm>
          <a:prstGeom prst="rect">
            <a:avLst/>
          </a:prstGeom>
          <a:noFill/>
          <a:ln>
            <a:noFill/>
          </a:ln>
        </p:spPr>
        <p:txBody>
          <a:bodyPr spcFirstLastPara="1" wrap="square" lIns="68575" tIns="34275" rIns="68575" bIns="34275" anchor="t" anchorCtr="0">
            <a:noAutofit/>
          </a:bodyPr>
          <a:lstStyle/>
          <a:p>
            <a:pPr marL="285750" indent="-285750" algn="just">
              <a:lnSpc>
                <a:spcPct val="90000"/>
              </a:lnSpc>
              <a:buFont typeface="Arial" panose="020B0604020202020204" pitchFamily="34" charset="0"/>
              <a:buChar char="•"/>
            </a:pPr>
            <a:r>
              <a:rPr lang="es-ES" kern="1200" dirty="0">
                <a:solidFill>
                  <a:schemeClr val="tx1"/>
                </a:solidFill>
                <a:latin typeface="Montserrat" pitchFamily="2" charset="77"/>
                <a:ea typeface="Roboto" panose="02000000000000000000" pitchFamily="2" charset="0"/>
                <a:cs typeface="Roboto" panose="02000000000000000000" pitchFamily="2" charset="0"/>
              </a:rPr>
              <a:t>Las políticas habitacionales y urbanas buscan garantizar el acceso a una vivienda adecuada y promover un desarrollo urbano equitativo, sostenible e inclusivo. </a:t>
            </a:r>
          </a:p>
          <a:p>
            <a:pPr marL="285750" indent="-285750" algn="just">
              <a:lnSpc>
                <a:spcPct val="90000"/>
              </a:lnSpc>
              <a:buFont typeface="Arial" panose="020B0604020202020204" pitchFamily="34" charset="0"/>
              <a:buChar char="•"/>
            </a:pPr>
            <a:endParaRPr lang="es-ES" kern="1200" dirty="0">
              <a:solidFill>
                <a:schemeClr val="tx1"/>
              </a:solidFill>
              <a:latin typeface="Montserrat" pitchFamily="2" charset="77"/>
              <a:ea typeface="Roboto" panose="02000000000000000000" pitchFamily="2" charset="0"/>
              <a:cs typeface="Roboto" panose="02000000000000000000" pitchFamily="2" charset="0"/>
            </a:endParaRPr>
          </a:p>
          <a:p>
            <a:pPr marL="285750" indent="-285750" algn="just">
              <a:lnSpc>
                <a:spcPct val="90000"/>
              </a:lnSpc>
              <a:buFont typeface="Arial" panose="020B0604020202020204" pitchFamily="34" charset="0"/>
              <a:buChar char="•"/>
            </a:pPr>
            <a:r>
              <a:rPr lang="es-ES" kern="1200" dirty="0">
                <a:solidFill>
                  <a:schemeClr val="tx1"/>
                </a:solidFill>
                <a:latin typeface="Montserrat" pitchFamily="2" charset="77"/>
                <a:ea typeface="Roboto" panose="02000000000000000000" pitchFamily="2" charset="0"/>
                <a:cs typeface="Roboto" panose="02000000000000000000" pitchFamily="2" charset="0"/>
              </a:rPr>
              <a:t>En el ámbito urbano, orientan el crecimiento de las ciudades, regulan el uso del suelo y buscan reducir las inequidades territoriales mediante instrumentos de planificación, regulación y financiamiento (</a:t>
            </a:r>
            <a:r>
              <a:rPr lang="es-ES" kern="1200" dirty="0" err="1">
                <a:solidFill>
                  <a:schemeClr val="tx1"/>
                </a:solidFill>
                <a:latin typeface="Montserrat" pitchFamily="2" charset="77"/>
                <a:ea typeface="Roboto" panose="02000000000000000000" pitchFamily="2" charset="0"/>
                <a:cs typeface="Roboto" panose="02000000000000000000" pitchFamily="2" charset="0"/>
              </a:rPr>
              <a:t>Smolka</a:t>
            </a:r>
            <a:r>
              <a:rPr lang="es-ES" kern="1200" dirty="0">
                <a:solidFill>
                  <a:schemeClr val="tx1"/>
                </a:solidFill>
                <a:latin typeface="Montserrat" pitchFamily="2" charset="77"/>
                <a:ea typeface="Roboto" panose="02000000000000000000" pitchFamily="2" charset="0"/>
                <a:cs typeface="Roboto" panose="02000000000000000000" pitchFamily="2" charset="0"/>
              </a:rPr>
              <a:t> &amp; </a:t>
            </a:r>
            <a:r>
              <a:rPr lang="es-ES" kern="1200" dirty="0" err="1">
                <a:solidFill>
                  <a:schemeClr val="tx1"/>
                </a:solidFill>
                <a:latin typeface="Montserrat" pitchFamily="2" charset="77"/>
                <a:ea typeface="Roboto" panose="02000000000000000000" pitchFamily="2" charset="0"/>
                <a:cs typeface="Roboto" panose="02000000000000000000" pitchFamily="2" charset="0"/>
              </a:rPr>
              <a:t>Larangeira</a:t>
            </a:r>
            <a:r>
              <a:rPr lang="es-ES" kern="1200" dirty="0">
                <a:solidFill>
                  <a:schemeClr val="tx1"/>
                </a:solidFill>
                <a:latin typeface="Montserrat" pitchFamily="2" charset="77"/>
                <a:ea typeface="Roboto" panose="02000000000000000000" pitchFamily="2" charset="0"/>
                <a:cs typeface="Roboto" panose="02000000000000000000" pitchFamily="2" charset="0"/>
              </a:rPr>
              <a:t>, 2008). </a:t>
            </a:r>
          </a:p>
          <a:p>
            <a:pPr marL="285750" indent="-285750" algn="just">
              <a:lnSpc>
                <a:spcPct val="90000"/>
              </a:lnSpc>
              <a:buFont typeface="Arial" panose="020B0604020202020204" pitchFamily="34" charset="0"/>
              <a:buChar char="•"/>
            </a:pPr>
            <a:endParaRPr lang="es-ES" kern="1200" dirty="0">
              <a:solidFill>
                <a:schemeClr val="tx1"/>
              </a:solidFill>
              <a:latin typeface="Montserrat" pitchFamily="2" charset="77"/>
              <a:ea typeface="Roboto" panose="02000000000000000000" pitchFamily="2" charset="0"/>
              <a:cs typeface="Roboto" panose="02000000000000000000" pitchFamily="2" charset="0"/>
            </a:endParaRPr>
          </a:p>
          <a:p>
            <a:pPr marL="285750" indent="-285750" algn="just">
              <a:lnSpc>
                <a:spcPct val="90000"/>
              </a:lnSpc>
              <a:buFont typeface="Arial" panose="020B0604020202020204" pitchFamily="34" charset="0"/>
              <a:buChar char="•"/>
            </a:pPr>
            <a:r>
              <a:rPr lang="es-ES" kern="1200" dirty="0">
                <a:solidFill>
                  <a:schemeClr val="tx1"/>
                </a:solidFill>
                <a:latin typeface="Montserrat" pitchFamily="2" charset="77"/>
                <a:ea typeface="Roboto" panose="02000000000000000000" pitchFamily="2" charset="0"/>
                <a:cs typeface="Roboto" panose="02000000000000000000" pitchFamily="2" charset="0"/>
              </a:rPr>
              <a:t>La Política Nacional de Desarrollo Urbano estableció principios orientadores para un desarrollo equilibrado, sustentable e inclusivo (MINVU, 2014). </a:t>
            </a:r>
          </a:p>
          <a:p>
            <a:pPr marL="285750" indent="-285750" algn="just">
              <a:lnSpc>
                <a:spcPct val="90000"/>
              </a:lnSpc>
              <a:buFont typeface="Arial" panose="020B0604020202020204" pitchFamily="34" charset="0"/>
              <a:buChar char="•"/>
            </a:pPr>
            <a:endParaRPr lang="es-ES" kern="1200" dirty="0">
              <a:solidFill>
                <a:schemeClr val="tx1"/>
              </a:solidFill>
              <a:latin typeface="Montserrat" pitchFamily="2" charset="77"/>
              <a:ea typeface="Roboto" panose="02000000000000000000" pitchFamily="2" charset="0"/>
              <a:cs typeface="Roboto" panose="02000000000000000000" pitchFamily="2" charset="0"/>
            </a:endParaRPr>
          </a:p>
          <a:p>
            <a:pPr marL="285750" indent="-285750" algn="just">
              <a:lnSpc>
                <a:spcPct val="90000"/>
              </a:lnSpc>
              <a:buFont typeface="Arial" panose="020B0604020202020204" pitchFamily="34" charset="0"/>
              <a:buChar char="•"/>
            </a:pPr>
            <a:r>
              <a:rPr lang="es-ES" kern="1200" dirty="0">
                <a:solidFill>
                  <a:schemeClr val="tx1"/>
                </a:solidFill>
                <a:latin typeface="Montserrat" pitchFamily="2" charset="77"/>
                <a:ea typeface="Roboto" panose="02000000000000000000" pitchFamily="2" charset="0"/>
                <a:cs typeface="Roboto" panose="02000000000000000000" pitchFamily="2" charset="0"/>
              </a:rPr>
              <a:t>Integran dimensiones de localización, accesibilidad, seguridad de la tenencia, asequibilidad y adecuación cultural (ONU-Hábitat, 2020). </a:t>
            </a:r>
          </a:p>
          <a:p>
            <a:pPr marL="285750" indent="-285750" algn="just">
              <a:lnSpc>
                <a:spcPct val="90000"/>
              </a:lnSpc>
              <a:buFont typeface="Arial" panose="020B0604020202020204" pitchFamily="34" charset="0"/>
              <a:buChar char="•"/>
            </a:pPr>
            <a:endParaRPr lang="es-ES" kern="1200" dirty="0">
              <a:solidFill>
                <a:schemeClr val="tx1"/>
              </a:solidFill>
              <a:latin typeface="Montserrat" pitchFamily="2" charset="77"/>
              <a:ea typeface="Roboto" panose="02000000000000000000" pitchFamily="2" charset="0"/>
              <a:cs typeface="Roboto" panose="02000000000000000000" pitchFamily="2" charset="0"/>
            </a:endParaRPr>
          </a:p>
          <a:p>
            <a:pPr marL="285750" indent="-285750" algn="just">
              <a:lnSpc>
                <a:spcPct val="90000"/>
              </a:lnSpc>
              <a:buFont typeface="Arial" panose="020B0604020202020204" pitchFamily="34" charset="0"/>
              <a:buChar char="•"/>
            </a:pPr>
            <a:r>
              <a:rPr lang="es-ES" kern="1200" dirty="0">
                <a:solidFill>
                  <a:schemeClr val="tx1"/>
                </a:solidFill>
                <a:latin typeface="Montserrat" pitchFamily="2" charset="77"/>
                <a:ea typeface="Roboto" panose="02000000000000000000" pitchFamily="2" charset="0"/>
                <a:cs typeface="Roboto" panose="02000000000000000000" pitchFamily="2" charset="0"/>
              </a:rPr>
              <a:t>El Plan de Emergencia Habitacional y el Plan Ciudades Justas orientan las acciones ministeriales hacia la vivienda adecuada, la cohesión social y el desarrollo urbano sustentable (MINVU, 2023).</a:t>
            </a:r>
          </a:p>
          <a:p>
            <a:pPr marL="285750" indent="-285750" algn="just">
              <a:lnSpc>
                <a:spcPct val="90000"/>
              </a:lnSpc>
              <a:buFont typeface="Arial" panose="020B0604020202020204" pitchFamily="34" charset="0"/>
              <a:buChar char="•"/>
            </a:pPr>
            <a:endParaRPr dirty="0">
              <a:solidFill>
                <a:srgbClr val="2E3192"/>
              </a:solidFill>
              <a:latin typeface="Calibri" panose="020F0502020204030204" pitchFamily="34" charset="0"/>
              <a:ea typeface="Calibri" panose="020F0502020204030204" pitchFamily="34" charset="0"/>
              <a:cs typeface="Calibri" panose="020F0502020204030204" pitchFamily="34" charset="0"/>
              <a:sym typeface="Verdana"/>
            </a:endParaRPr>
          </a:p>
        </p:txBody>
      </p:sp>
      <p:sp>
        <p:nvSpPr>
          <p:cNvPr id="65" name="Google Shape;65;p14">
            <a:extLst>
              <a:ext uri="{FF2B5EF4-FFF2-40B4-BE49-F238E27FC236}">
                <a16:creationId xmlns:a16="http://schemas.microsoft.com/office/drawing/2014/main" id="{9FF29A11-5797-E8C7-100A-3E53BC9B2743}"/>
              </a:ext>
            </a:extLst>
          </p:cNvPr>
          <p:cNvSpPr txBox="1"/>
          <p:nvPr/>
        </p:nvSpPr>
        <p:spPr>
          <a:xfrm>
            <a:off x="430029" y="236171"/>
            <a:ext cx="7886700" cy="38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CL" sz="2400" dirty="0">
                <a:solidFill>
                  <a:srgbClr val="2E3192"/>
                </a:solidFill>
              </a:rPr>
              <a:t>Marco Referencial: Políticas Habitacionales y Urbanas</a:t>
            </a:r>
            <a:endParaRPr sz="2400" dirty="0">
              <a:solidFill>
                <a:srgbClr val="2E3192"/>
              </a:solidFill>
            </a:endParaRPr>
          </a:p>
        </p:txBody>
      </p:sp>
    </p:spTree>
    <p:extLst>
      <p:ext uri="{BB962C8B-B14F-4D97-AF65-F5344CB8AC3E}">
        <p14:creationId xmlns:p14="http://schemas.microsoft.com/office/powerpoint/2010/main" val="2578513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62">
          <a:extLst>
            <a:ext uri="{FF2B5EF4-FFF2-40B4-BE49-F238E27FC236}">
              <a16:creationId xmlns:a16="http://schemas.microsoft.com/office/drawing/2014/main" id="{8EB9B6AD-995A-13B5-0515-2B590C703587}"/>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E26043C4-4BB6-3673-6344-FE301D6C91F5}"/>
              </a:ext>
            </a:extLst>
          </p:cNvPr>
          <p:cNvPicPr preferRelativeResize="0"/>
          <p:nvPr/>
        </p:nvPicPr>
        <p:blipFill>
          <a:blip r:embed="rId3">
            <a:alphaModFix/>
          </a:blip>
          <a:stretch>
            <a:fillRect/>
          </a:stretch>
        </p:blipFill>
        <p:spPr>
          <a:xfrm>
            <a:off x="0" y="0"/>
            <a:ext cx="9143496" cy="5143500"/>
          </a:xfrm>
          <a:prstGeom prst="rect">
            <a:avLst/>
          </a:prstGeom>
          <a:noFill/>
          <a:ln>
            <a:noFill/>
          </a:ln>
        </p:spPr>
      </p:pic>
      <p:sp>
        <p:nvSpPr>
          <p:cNvPr id="64" name="Google Shape;64;p14">
            <a:extLst>
              <a:ext uri="{FF2B5EF4-FFF2-40B4-BE49-F238E27FC236}">
                <a16:creationId xmlns:a16="http://schemas.microsoft.com/office/drawing/2014/main" id="{32C1DCA6-3288-BD1B-5675-6A41A559AEAA}"/>
              </a:ext>
            </a:extLst>
          </p:cNvPr>
          <p:cNvSpPr txBox="1"/>
          <p:nvPr/>
        </p:nvSpPr>
        <p:spPr>
          <a:xfrm>
            <a:off x="359763" y="860542"/>
            <a:ext cx="8147155" cy="4282958"/>
          </a:xfrm>
          <a:prstGeom prst="rect">
            <a:avLst/>
          </a:prstGeom>
          <a:noFill/>
          <a:ln>
            <a:noFill/>
          </a:ln>
        </p:spPr>
        <p:txBody>
          <a:bodyPr spcFirstLastPara="1" wrap="square" lIns="68575" tIns="34275" rIns="68575" bIns="34275" anchor="t" anchorCtr="0">
            <a:noAutofit/>
          </a:bodyPr>
          <a:lstStyle/>
          <a:p>
            <a:pPr marL="285750" indent="-285750" algn="just">
              <a:lnSpc>
                <a:spcPct val="90000"/>
              </a:lnSpc>
              <a:buFont typeface="Arial" panose="020B0604020202020204" pitchFamily="34" charset="0"/>
              <a:buChar char="•"/>
            </a:pPr>
            <a:r>
              <a:rPr lang="es-ES" kern="1200" dirty="0">
                <a:solidFill>
                  <a:schemeClr val="tx1"/>
                </a:solidFill>
                <a:latin typeface="Montserrat" pitchFamily="2" charset="77"/>
                <a:ea typeface="Roboto" panose="02000000000000000000" pitchFamily="2" charset="0"/>
                <a:cs typeface="Roboto" panose="02000000000000000000" pitchFamily="2" charset="0"/>
              </a:rPr>
              <a:t>El enfoque del curso de vida sitúa en el centro cómo las necesidades y circunstancias de las personas cambian a lo largo de su existencia. Este enfoque cuestiona la rigidez con que se definen las etapas vitales, reconociendo que los patrones preestablecidos no siempre se cumplen. Propone, en cambio, un futuro abierto, donde los eventos de la vida están influidos por decisiones individuales y contextos específicos (Mayer, citado en Moreno, 2021). Aplicarlo en las políticas habitacionales y urbanas implica diseñar viviendas y entornos flexibles, adaptados a las distintas etapas y situaciones de las personas (Buckingham, 2011).</a:t>
            </a:r>
          </a:p>
          <a:p>
            <a:pPr marL="285750" indent="-285750" algn="just">
              <a:lnSpc>
                <a:spcPct val="90000"/>
              </a:lnSpc>
              <a:buFont typeface="Arial" panose="020B0604020202020204" pitchFamily="34" charset="0"/>
              <a:buChar char="•"/>
            </a:pPr>
            <a:endParaRPr lang="es-ES" kern="1200" dirty="0">
              <a:solidFill>
                <a:schemeClr val="tx1"/>
              </a:solidFill>
              <a:latin typeface="Montserrat" pitchFamily="2" charset="77"/>
              <a:ea typeface="Roboto" panose="02000000000000000000" pitchFamily="2" charset="0"/>
              <a:cs typeface="Roboto" panose="02000000000000000000" pitchFamily="2" charset="0"/>
            </a:endParaRPr>
          </a:p>
          <a:p>
            <a:pPr marL="285750" indent="-285750" algn="just">
              <a:lnSpc>
                <a:spcPct val="90000"/>
              </a:lnSpc>
              <a:buFont typeface="Arial" panose="020B0604020202020204" pitchFamily="34" charset="0"/>
              <a:buChar char="•"/>
            </a:pPr>
            <a:r>
              <a:rPr lang="es-ES" kern="1200" dirty="0">
                <a:solidFill>
                  <a:schemeClr val="tx1"/>
                </a:solidFill>
                <a:latin typeface="Montserrat" pitchFamily="2" charset="77"/>
                <a:ea typeface="Roboto" panose="02000000000000000000" pitchFamily="2" charset="0"/>
                <a:cs typeface="Roboto" panose="02000000000000000000" pitchFamily="2" charset="0"/>
              </a:rPr>
              <a:t>El enfoque de cuidados, por su parte, resalta el valor de las tareas de cuidado como base del bienestar social e insta a incorporarlas en la planificación urbana. Basado en el feminismo y la economía del cuidado, busca crear entornos que atiendan las necesidades de todas las edades y condiciones. Desde una perspectiva interseccional, permite identificar desigualdades y reconocer cómo las mujeres, sobre todo en contextos vulnerables, asumen de forma desproporcionada el trabajo de cuidado (Política Ministerial de Género, MINVU, 2023).</a:t>
            </a:r>
            <a:endParaRPr kern="1200" dirty="0">
              <a:solidFill>
                <a:schemeClr val="tx1"/>
              </a:solidFill>
              <a:latin typeface="Montserrat" pitchFamily="2" charset="77"/>
              <a:ea typeface="Roboto" panose="02000000000000000000" pitchFamily="2" charset="0"/>
              <a:cs typeface="Roboto" panose="02000000000000000000" pitchFamily="2" charset="0"/>
              <a:sym typeface="Verdana"/>
            </a:endParaRPr>
          </a:p>
        </p:txBody>
      </p:sp>
      <p:sp>
        <p:nvSpPr>
          <p:cNvPr id="65" name="Google Shape;65;p14">
            <a:extLst>
              <a:ext uri="{FF2B5EF4-FFF2-40B4-BE49-F238E27FC236}">
                <a16:creationId xmlns:a16="http://schemas.microsoft.com/office/drawing/2014/main" id="{4F787F7B-86A9-0C6F-8082-5C50E643DF64}"/>
              </a:ext>
            </a:extLst>
          </p:cNvPr>
          <p:cNvSpPr txBox="1"/>
          <p:nvPr/>
        </p:nvSpPr>
        <p:spPr>
          <a:xfrm>
            <a:off x="430029" y="236171"/>
            <a:ext cx="7886700" cy="38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CL" sz="2000" dirty="0">
                <a:solidFill>
                  <a:srgbClr val="2E3192"/>
                </a:solidFill>
              </a:rPr>
              <a:t>Marco Referencial: enfoque de Curso de Vida y Cuidados</a:t>
            </a:r>
            <a:endParaRPr sz="2000" dirty="0">
              <a:solidFill>
                <a:srgbClr val="2E3192"/>
              </a:solidFill>
            </a:endParaRPr>
          </a:p>
        </p:txBody>
      </p:sp>
    </p:spTree>
    <p:extLst>
      <p:ext uri="{BB962C8B-B14F-4D97-AF65-F5344CB8AC3E}">
        <p14:creationId xmlns:p14="http://schemas.microsoft.com/office/powerpoint/2010/main" val="35223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0E986932-FC72-8AC6-B860-D2EFEF0A9ACE}"/>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E11A5915-0E43-AAFF-2C35-1E6861176388}"/>
              </a:ext>
            </a:extLst>
          </p:cNvPr>
          <p:cNvPicPr preferRelativeResize="0"/>
          <p:nvPr/>
        </p:nvPicPr>
        <p:blipFill>
          <a:blip r:embed="rId3">
            <a:alphaModFix/>
          </a:blip>
          <a:stretch>
            <a:fillRect/>
          </a:stretch>
        </p:blipFill>
        <p:spPr>
          <a:xfrm>
            <a:off x="0" y="0"/>
            <a:ext cx="9143496" cy="5143500"/>
          </a:xfrm>
          <a:prstGeom prst="rect">
            <a:avLst/>
          </a:prstGeom>
          <a:noFill/>
          <a:ln>
            <a:noFill/>
          </a:ln>
        </p:spPr>
      </p:pic>
      <p:graphicFrame>
        <p:nvGraphicFramePr>
          <p:cNvPr id="2" name="Diagrama 1">
            <a:extLst>
              <a:ext uri="{FF2B5EF4-FFF2-40B4-BE49-F238E27FC236}">
                <a16:creationId xmlns:a16="http://schemas.microsoft.com/office/drawing/2014/main" id="{285B5F62-9F36-AD1F-ECD6-B03A525EB184}"/>
              </a:ext>
            </a:extLst>
          </p:cNvPr>
          <p:cNvGraphicFramePr/>
          <p:nvPr>
            <p:extLst>
              <p:ext uri="{D42A27DB-BD31-4B8C-83A1-F6EECF244321}">
                <p14:modId xmlns:p14="http://schemas.microsoft.com/office/powerpoint/2010/main" val="3938314458"/>
              </p:ext>
            </p:extLst>
          </p:nvPr>
        </p:nvGraphicFramePr>
        <p:xfrm>
          <a:off x="89471" y="345202"/>
          <a:ext cx="8964553" cy="48034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5" name="Google Shape;65;p14">
            <a:extLst>
              <a:ext uri="{FF2B5EF4-FFF2-40B4-BE49-F238E27FC236}">
                <a16:creationId xmlns:a16="http://schemas.microsoft.com/office/drawing/2014/main" id="{1E5D03C9-1157-D47C-0E5C-80F7F8122AA7}"/>
              </a:ext>
            </a:extLst>
          </p:cNvPr>
          <p:cNvSpPr txBox="1"/>
          <p:nvPr/>
        </p:nvSpPr>
        <p:spPr>
          <a:xfrm>
            <a:off x="178943" y="151102"/>
            <a:ext cx="7886700" cy="38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CL" sz="2800" dirty="0">
                <a:solidFill>
                  <a:srgbClr val="2E3192"/>
                </a:solidFill>
              </a:rPr>
              <a:t>Marco Referencial:</a:t>
            </a:r>
            <a:endParaRPr sz="2800" dirty="0">
              <a:solidFill>
                <a:srgbClr val="2E3192"/>
              </a:solidFill>
            </a:endParaRPr>
          </a:p>
        </p:txBody>
      </p:sp>
    </p:spTree>
    <p:extLst>
      <p:ext uri="{BB962C8B-B14F-4D97-AF65-F5344CB8AC3E}">
        <p14:creationId xmlns:p14="http://schemas.microsoft.com/office/powerpoint/2010/main" val="16034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C88E73B1-F2C5-6343-C77C-CB9A5E5E504E}"/>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E4E355E4-CE05-C35A-2940-6F51C197CF50}"/>
              </a:ext>
            </a:extLst>
          </p:cNvPr>
          <p:cNvPicPr preferRelativeResize="0"/>
          <p:nvPr/>
        </p:nvPicPr>
        <p:blipFill>
          <a:blip r:embed="rId3">
            <a:alphaModFix/>
          </a:blip>
          <a:stretch>
            <a:fillRect/>
          </a:stretch>
        </p:blipFill>
        <p:spPr>
          <a:xfrm>
            <a:off x="250" y="0"/>
            <a:ext cx="9143496" cy="5143500"/>
          </a:xfrm>
          <a:prstGeom prst="rect">
            <a:avLst/>
          </a:prstGeom>
          <a:noFill/>
          <a:ln>
            <a:noFill/>
          </a:ln>
        </p:spPr>
      </p:pic>
      <p:sp>
        <p:nvSpPr>
          <p:cNvPr id="64" name="Google Shape;64;p14">
            <a:extLst>
              <a:ext uri="{FF2B5EF4-FFF2-40B4-BE49-F238E27FC236}">
                <a16:creationId xmlns:a16="http://schemas.microsoft.com/office/drawing/2014/main" id="{42CFC883-14FC-70A7-0093-E3D85A29A6D6}"/>
              </a:ext>
            </a:extLst>
          </p:cNvPr>
          <p:cNvSpPr txBox="1"/>
          <p:nvPr/>
        </p:nvSpPr>
        <p:spPr>
          <a:xfrm>
            <a:off x="415039" y="930887"/>
            <a:ext cx="8061898" cy="4212613"/>
          </a:xfrm>
          <a:prstGeom prst="rect">
            <a:avLst/>
          </a:prstGeom>
          <a:noFill/>
          <a:ln>
            <a:noFill/>
          </a:ln>
        </p:spPr>
        <p:txBody>
          <a:bodyPr spcFirstLastPara="1" wrap="square" lIns="68575" tIns="34275" rIns="68575" bIns="34275" anchor="t" anchorCtr="0">
            <a:noAutofit/>
          </a:bodyPr>
          <a:lstStyle/>
          <a:p>
            <a:pPr marL="285750" indent="-285750" algn="just">
              <a:lnSpc>
                <a:spcPct val="120000"/>
              </a:lnSpc>
              <a:buFont typeface="Arial" panose="020B0604020202020204" pitchFamily="34" charset="0"/>
              <a:buChar char="•"/>
            </a:pPr>
            <a:r>
              <a:rPr lang="es-ES" sz="1200" kern="1200" dirty="0">
                <a:solidFill>
                  <a:schemeClr val="tx1"/>
                </a:solidFill>
                <a:latin typeface="Montserrat" pitchFamily="2" charset="77"/>
                <a:ea typeface="Roboto" panose="02000000000000000000" pitchFamily="2" charset="0"/>
                <a:cs typeface="Roboto" panose="02000000000000000000" pitchFamily="2" charset="0"/>
              </a:rPr>
              <a:t>Metodología mixta (cualitativa y cuantitativa) de carácter exploratorio, basada en el análisis de datos secundarios. </a:t>
            </a:r>
          </a:p>
          <a:p>
            <a:pPr marL="285750" indent="-285750" algn="just">
              <a:lnSpc>
                <a:spcPct val="120000"/>
              </a:lnSpc>
              <a:buFont typeface="Arial" panose="020B0604020202020204" pitchFamily="34" charset="0"/>
              <a:buChar char="•"/>
            </a:pPr>
            <a:endParaRPr lang="es-ES" sz="1200" kern="1200" dirty="0">
              <a:solidFill>
                <a:schemeClr val="tx1"/>
              </a:solidFill>
              <a:latin typeface="Montserrat" pitchFamily="2" charset="77"/>
              <a:ea typeface="Roboto" panose="02000000000000000000" pitchFamily="2" charset="0"/>
              <a:cs typeface="Roboto" panose="02000000000000000000" pitchFamily="2" charset="0"/>
            </a:endParaRPr>
          </a:p>
          <a:p>
            <a:pPr marL="285750" indent="-285750" algn="just">
              <a:lnSpc>
                <a:spcPct val="120000"/>
              </a:lnSpc>
              <a:buFont typeface="Arial" panose="020B0604020202020204" pitchFamily="34" charset="0"/>
              <a:buChar char="•"/>
            </a:pPr>
            <a:r>
              <a:rPr lang="es-ES" sz="1200" kern="1200" dirty="0">
                <a:solidFill>
                  <a:schemeClr val="tx1"/>
                </a:solidFill>
                <a:latin typeface="Montserrat" pitchFamily="2" charset="77"/>
                <a:ea typeface="Roboto" panose="02000000000000000000" pitchFamily="2" charset="0"/>
                <a:cs typeface="Roboto" panose="02000000000000000000" pitchFamily="2" charset="0"/>
              </a:rPr>
              <a:t>Se utilizaron resultados del Censo 2024 y programas habitacionales y urbanos. Articuló evidencia estadística con análisis de instrumentos de política pública. Se caracterizó a la población mayor y su distribución territorial, complementando con tendencias históricas y datos CASEN sobre condiciones habitacionales. </a:t>
            </a:r>
          </a:p>
          <a:p>
            <a:pPr marL="285750" indent="-285750" algn="just">
              <a:lnSpc>
                <a:spcPct val="120000"/>
              </a:lnSpc>
              <a:buFont typeface="Arial" panose="020B0604020202020204" pitchFamily="34" charset="0"/>
              <a:buChar char="•"/>
            </a:pPr>
            <a:endParaRPr lang="es-ES" sz="1200" kern="1200" dirty="0">
              <a:solidFill>
                <a:schemeClr val="tx1"/>
              </a:solidFill>
              <a:latin typeface="Montserrat" pitchFamily="2" charset="77"/>
              <a:ea typeface="Roboto" panose="02000000000000000000" pitchFamily="2" charset="0"/>
              <a:cs typeface="Roboto" panose="02000000000000000000" pitchFamily="2" charset="0"/>
            </a:endParaRPr>
          </a:p>
          <a:p>
            <a:pPr marL="285750" indent="-285750" algn="just">
              <a:lnSpc>
                <a:spcPct val="120000"/>
              </a:lnSpc>
              <a:buFont typeface="Arial" panose="020B0604020202020204" pitchFamily="34" charset="0"/>
              <a:buChar char="•"/>
            </a:pPr>
            <a:r>
              <a:rPr lang="es-ES" sz="1200" kern="1200" dirty="0">
                <a:solidFill>
                  <a:schemeClr val="tx1"/>
                </a:solidFill>
                <a:latin typeface="Montserrat" pitchFamily="2" charset="77"/>
                <a:ea typeface="Roboto" panose="02000000000000000000" pitchFamily="2" charset="0"/>
                <a:cs typeface="Roboto" panose="02000000000000000000" pitchFamily="2" charset="0"/>
              </a:rPr>
              <a:t>En el ámbito de las políticas, se revisaron programas con intervención directa en los territorios, analizando su normativa y el acceso de personas mayores. </a:t>
            </a:r>
          </a:p>
          <a:p>
            <a:pPr marL="285750" indent="-285750" algn="just">
              <a:lnSpc>
                <a:spcPct val="120000"/>
              </a:lnSpc>
              <a:buFont typeface="Arial" panose="020B0604020202020204" pitchFamily="34" charset="0"/>
              <a:buChar char="•"/>
            </a:pPr>
            <a:endParaRPr lang="es-ES" sz="1200" kern="1200" dirty="0">
              <a:solidFill>
                <a:schemeClr val="tx1"/>
              </a:solidFill>
              <a:latin typeface="Montserrat" pitchFamily="2" charset="77"/>
              <a:ea typeface="Roboto" panose="02000000000000000000" pitchFamily="2" charset="0"/>
              <a:cs typeface="Roboto" panose="02000000000000000000" pitchFamily="2" charset="0"/>
            </a:endParaRPr>
          </a:p>
          <a:p>
            <a:pPr marL="285750" indent="-285750" algn="just">
              <a:lnSpc>
                <a:spcPct val="120000"/>
              </a:lnSpc>
              <a:buFont typeface="Arial" panose="020B0604020202020204" pitchFamily="34" charset="0"/>
              <a:buChar char="•"/>
            </a:pPr>
            <a:r>
              <a:rPr lang="es-ES" sz="1200" kern="1200" dirty="0">
                <a:solidFill>
                  <a:schemeClr val="tx1"/>
                </a:solidFill>
                <a:latin typeface="Montserrat" pitchFamily="2" charset="77"/>
                <a:ea typeface="Roboto" panose="02000000000000000000" pitchFamily="2" charset="0"/>
                <a:cs typeface="Roboto" panose="02000000000000000000" pitchFamily="2" charset="0"/>
              </a:rPr>
              <a:t>Los enfoques analíticos fueron el curso de vida y los cuidados, fundamentales para observar la inclusión en políticas urbanas y habitacionales. </a:t>
            </a:r>
          </a:p>
          <a:p>
            <a:pPr marL="285750" indent="-285750" algn="just">
              <a:lnSpc>
                <a:spcPct val="120000"/>
              </a:lnSpc>
              <a:buFont typeface="Arial" panose="020B0604020202020204" pitchFamily="34" charset="0"/>
              <a:buChar char="•"/>
            </a:pPr>
            <a:endParaRPr lang="es-ES" sz="1200" kern="1200" dirty="0">
              <a:solidFill>
                <a:schemeClr val="tx1"/>
              </a:solidFill>
              <a:latin typeface="Montserrat" pitchFamily="2" charset="77"/>
              <a:ea typeface="Roboto" panose="02000000000000000000" pitchFamily="2" charset="0"/>
              <a:cs typeface="Roboto" panose="02000000000000000000" pitchFamily="2" charset="0"/>
            </a:endParaRPr>
          </a:p>
          <a:p>
            <a:pPr marL="285750" indent="-285750" algn="just">
              <a:lnSpc>
                <a:spcPct val="120000"/>
              </a:lnSpc>
              <a:buFont typeface="Arial" panose="020B0604020202020204" pitchFamily="34" charset="0"/>
              <a:buChar char="•"/>
            </a:pPr>
            <a:r>
              <a:rPr lang="es-ES" sz="1200" kern="1200" dirty="0">
                <a:solidFill>
                  <a:schemeClr val="tx1"/>
                </a:solidFill>
                <a:latin typeface="Montserrat" pitchFamily="2" charset="77"/>
                <a:ea typeface="Roboto" panose="02000000000000000000" pitchFamily="2" charset="0"/>
                <a:cs typeface="Roboto" panose="02000000000000000000" pitchFamily="2" charset="0"/>
              </a:rPr>
              <a:t>Los resultados permiten identificar brechas y formular recomendaciones para fortalecer la respuesta institucional ante el envejecimiento poblacional.</a:t>
            </a:r>
            <a:endParaRPr sz="1200" kern="1200" dirty="0">
              <a:solidFill>
                <a:schemeClr val="tx1"/>
              </a:solidFill>
              <a:latin typeface="Montserrat" pitchFamily="2" charset="77"/>
              <a:ea typeface="Roboto" panose="02000000000000000000" pitchFamily="2" charset="0"/>
              <a:cs typeface="Roboto" panose="02000000000000000000" pitchFamily="2" charset="0"/>
              <a:sym typeface="Verdana"/>
            </a:endParaRPr>
          </a:p>
        </p:txBody>
      </p:sp>
      <p:sp>
        <p:nvSpPr>
          <p:cNvPr id="65" name="Google Shape;65;p14">
            <a:extLst>
              <a:ext uri="{FF2B5EF4-FFF2-40B4-BE49-F238E27FC236}">
                <a16:creationId xmlns:a16="http://schemas.microsoft.com/office/drawing/2014/main" id="{6924F848-8DB7-582D-7E0E-10DCC3CB19D3}"/>
              </a:ext>
            </a:extLst>
          </p:cNvPr>
          <p:cNvSpPr txBox="1"/>
          <p:nvPr/>
        </p:nvSpPr>
        <p:spPr>
          <a:xfrm>
            <a:off x="215483" y="142990"/>
            <a:ext cx="7886700" cy="38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CL" sz="2800" dirty="0">
                <a:solidFill>
                  <a:srgbClr val="2E3192"/>
                </a:solidFill>
              </a:rPr>
              <a:t>Estrategia Metodológica</a:t>
            </a:r>
            <a:endParaRPr sz="2800" dirty="0">
              <a:solidFill>
                <a:srgbClr val="2E3192"/>
              </a:solidFill>
            </a:endParaRPr>
          </a:p>
        </p:txBody>
      </p:sp>
    </p:spTree>
    <p:extLst>
      <p:ext uri="{BB962C8B-B14F-4D97-AF65-F5344CB8AC3E}">
        <p14:creationId xmlns:p14="http://schemas.microsoft.com/office/powerpoint/2010/main" val="108351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id="{AF16BB73-3995-8053-FCFB-95BCD56B1B68}"/>
            </a:ext>
          </a:extLst>
        </p:cNvPr>
        <p:cNvGrpSpPr/>
        <p:nvPr/>
      </p:nvGrpSpPr>
      <p:grpSpPr>
        <a:xfrm>
          <a:off x="0" y="0"/>
          <a:ext cx="0" cy="0"/>
          <a:chOff x="0" y="0"/>
          <a:chExt cx="0" cy="0"/>
        </a:xfrm>
      </p:grpSpPr>
      <p:pic>
        <p:nvPicPr>
          <p:cNvPr id="78" name="Google Shape;78;p16">
            <a:extLst>
              <a:ext uri="{FF2B5EF4-FFF2-40B4-BE49-F238E27FC236}">
                <a16:creationId xmlns:a16="http://schemas.microsoft.com/office/drawing/2014/main" id="{55CAFA10-943D-4586-1F60-831E00478F2A}"/>
              </a:ext>
            </a:extLst>
          </p:cNvPr>
          <p:cNvPicPr preferRelativeResize="0"/>
          <p:nvPr/>
        </p:nvPicPr>
        <p:blipFill>
          <a:blip r:embed="rId3">
            <a:alphaModFix/>
          </a:blip>
          <a:stretch>
            <a:fillRect/>
          </a:stretch>
        </p:blipFill>
        <p:spPr>
          <a:xfrm>
            <a:off x="0" y="-137"/>
            <a:ext cx="9144001" cy="5143784"/>
          </a:xfrm>
          <a:prstGeom prst="rect">
            <a:avLst/>
          </a:prstGeom>
          <a:noFill/>
          <a:ln>
            <a:noFill/>
          </a:ln>
        </p:spPr>
      </p:pic>
      <p:sp>
        <p:nvSpPr>
          <p:cNvPr id="81" name="Google Shape;81;p16">
            <a:extLst>
              <a:ext uri="{FF2B5EF4-FFF2-40B4-BE49-F238E27FC236}">
                <a16:creationId xmlns:a16="http://schemas.microsoft.com/office/drawing/2014/main" id="{D1E28D15-6FD0-3A26-BA71-AB2AF12A1683}"/>
              </a:ext>
            </a:extLst>
          </p:cNvPr>
          <p:cNvSpPr txBox="1"/>
          <p:nvPr/>
        </p:nvSpPr>
        <p:spPr>
          <a:xfrm>
            <a:off x="856648" y="1184709"/>
            <a:ext cx="8031043" cy="236597"/>
          </a:xfrm>
          <a:prstGeom prst="rect">
            <a:avLst/>
          </a:prstGeom>
          <a:noFill/>
          <a:ln>
            <a:noFill/>
          </a:ln>
        </p:spPr>
        <p:txBody>
          <a:bodyPr spcFirstLastPara="1" wrap="square" lIns="68575" tIns="34275" rIns="68575" bIns="34275" anchor="t" anchorCtr="0">
            <a:noAutofit/>
          </a:bodyPr>
          <a:lstStyle/>
          <a:p>
            <a:pPr lvl="0">
              <a:lnSpc>
                <a:spcPct val="90000"/>
              </a:lnSpc>
              <a:buSzPts val="2100"/>
            </a:pPr>
            <a:r>
              <a:rPr lang="es-CL" sz="2800" b="1" dirty="0">
                <a:solidFill>
                  <a:schemeClr val="lt1"/>
                </a:solidFill>
                <a:latin typeface="Verdana"/>
                <a:ea typeface="Verdana"/>
                <a:sym typeface="Verdana"/>
              </a:rPr>
              <a:t>Principales Resultados</a:t>
            </a:r>
          </a:p>
          <a:p>
            <a:pPr lvl="0">
              <a:lnSpc>
                <a:spcPct val="90000"/>
              </a:lnSpc>
              <a:buSzPts val="2100"/>
            </a:pPr>
            <a:endParaRPr lang="es-CL" sz="2400" b="1" dirty="0">
              <a:solidFill>
                <a:schemeClr val="lt1"/>
              </a:solidFill>
              <a:latin typeface="Verdana"/>
              <a:ea typeface="Verdana"/>
              <a:sym typeface="Verdana"/>
            </a:endParaRPr>
          </a:p>
          <a:p>
            <a:pPr>
              <a:lnSpc>
                <a:spcPct val="90000"/>
              </a:lnSpc>
              <a:buSzPts val="2100"/>
            </a:pPr>
            <a:r>
              <a:rPr lang="es-CL" sz="2000" dirty="0">
                <a:solidFill>
                  <a:schemeClr val="bg1"/>
                </a:solidFill>
                <a:effectLst/>
                <a:latin typeface="Segoe UI" panose="020B0502040204020203" pitchFamily="34" charset="0"/>
              </a:rPr>
              <a:t>1. Tendencias demográficas del envejecimiento en Chile</a:t>
            </a:r>
            <a:br>
              <a:rPr lang="es-CL" sz="2000" dirty="0">
                <a:solidFill>
                  <a:schemeClr val="bg1"/>
                </a:solidFill>
                <a:effectLst/>
                <a:latin typeface="Segoe UI" panose="020B0502040204020203" pitchFamily="34" charset="0"/>
              </a:rPr>
            </a:br>
            <a:r>
              <a:rPr lang="es-CL" sz="2000" dirty="0">
                <a:solidFill>
                  <a:schemeClr val="bg1"/>
                </a:solidFill>
                <a:effectLst/>
                <a:latin typeface="Segoe UI" panose="020B0502040204020203" pitchFamily="34" charset="0"/>
              </a:rPr>
              <a:t>2. Tenencia de la vivienda</a:t>
            </a:r>
          </a:p>
          <a:p>
            <a:pPr>
              <a:lnSpc>
                <a:spcPct val="90000"/>
              </a:lnSpc>
              <a:buSzPts val="2100"/>
            </a:pPr>
            <a:r>
              <a:rPr lang="es-CL" sz="2000" dirty="0">
                <a:solidFill>
                  <a:schemeClr val="bg1"/>
                </a:solidFill>
                <a:effectLst/>
                <a:latin typeface="Segoe UI" panose="020B0502040204020203" pitchFamily="34" charset="0"/>
              </a:rPr>
              <a:t>3. Programas habitacionales y su relación con el envejecimiento</a:t>
            </a:r>
          </a:p>
          <a:p>
            <a:pPr>
              <a:lnSpc>
                <a:spcPct val="90000"/>
              </a:lnSpc>
              <a:buSzPts val="2100"/>
            </a:pPr>
            <a:r>
              <a:rPr lang="es-CL" sz="2000" dirty="0">
                <a:solidFill>
                  <a:schemeClr val="bg1"/>
                </a:solidFill>
                <a:latin typeface="Segoe UI" panose="020B0502040204020203" pitchFamily="34" charset="0"/>
              </a:rPr>
              <a:t>4. Ámbito Urbano: Políticas Territoriales frente al envejecimiento </a:t>
            </a:r>
            <a:r>
              <a:rPr lang="es-CL" sz="2000" dirty="0">
                <a:solidFill>
                  <a:schemeClr val="bg1"/>
                </a:solidFill>
                <a:effectLst/>
                <a:latin typeface="Segoe UI" panose="020B0502040204020203" pitchFamily="34" charset="0"/>
              </a:rPr>
              <a:t>  </a:t>
            </a:r>
            <a:br>
              <a:rPr lang="es-CL" sz="2800" dirty="0">
                <a:solidFill>
                  <a:schemeClr val="bg1"/>
                </a:solidFill>
                <a:effectLst/>
                <a:latin typeface="Segoe UI" panose="020B0502040204020203" pitchFamily="34" charset="0"/>
              </a:rPr>
            </a:br>
            <a:endParaRPr lang="es-CL" sz="3600" dirty="0">
              <a:solidFill>
                <a:schemeClr val="bg1"/>
              </a:solidFill>
            </a:endParaRPr>
          </a:p>
          <a:p>
            <a:pPr lvl="0">
              <a:lnSpc>
                <a:spcPct val="90000"/>
              </a:lnSpc>
              <a:buSzPts val="2100"/>
            </a:pPr>
            <a:endParaRPr sz="2800" b="1" dirty="0">
              <a:solidFill>
                <a:schemeClr val="lt1"/>
              </a:solidFill>
              <a:latin typeface="Verdana"/>
              <a:ea typeface="Verdana"/>
            </a:endParaRPr>
          </a:p>
        </p:txBody>
      </p:sp>
    </p:spTree>
    <p:extLst>
      <p:ext uri="{BB962C8B-B14F-4D97-AF65-F5344CB8AC3E}">
        <p14:creationId xmlns:p14="http://schemas.microsoft.com/office/powerpoint/2010/main" val="281489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0" y="0"/>
            <a:ext cx="9144001" cy="5143784"/>
          </a:xfrm>
          <a:prstGeom prst="rect">
            <a:avLst/>
          </a:prstGeom>
          <a:noFill/>
          <a:ln>
            <a:noFill/>
          </a:ln>
        </p:spPr>
      </p:pic>
      <p:sp>
        <p:nvSpPr>
          <p:cNvPr id="97" name="Google Shape;97;p18"/>
          <p:cNvSpPr txBox="1"/>
          <p:nvPr/>
        </p:nvSpPr>
        <p:spPr>
          <a:xfrm>
            <a:off x="732566" y="1953589"/>
            <a:ext cx="7886700" cy="38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419" sz="2400" b="1" i="0" u="none" strike="noStrike" cap="none" dirty="0">
                <a:solidFill>
                  <a:srgbClr val="2E3192"/>
                </a:solidFill>
                <a:latin typeface="Verdana"/>
                <a:ea typeface="Verdana"/>
                <a:cs typeface="Verdana"/>
                <a:sym typeface="Verdana"/>
              </a:rPr>
              <a:t>1. TENDENCIAS DEMOGRÁFICAS DEL ENVEJECIMIENTO EN CHILE</a:t>
            </a:r>
            <a:endParaRPr sz="2400" dirty="0">
              <a:solidFill>
                <a:srgbClr val="2E319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9B1D0337-2E4A-B27A-77DB-72096F7A3B4B}"/>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85A740FD-ECBD-7F69-4C02-338948B3E396}"/>
              </a:ext>
            </a:extLst>
          </p:cNvPr>
          <p:cNvPicPr preferRelativeResize="0"/>
          <p:nvPr/>
        </p:nvPicPr>
        <p:blipFill>
          <a:blip r:embed="rId3">
            <a:alphaModFix/>
          </a:blip>
          <a:stretch>
            <a:fillRect/>
          </a:stretch>
        </p:blipFill>
        <p:spPr>
          <a:xfrm>
            <a:off x="0" y="0"/>
            <a:ext cx="9143496" cy="5143500"/>
          </a:xfrm>
          <a:prstGeom prst="rect">
            <a:avLst/>
          </a:prstGeom>
          <a:noFill/>
          <a:ln>
            <a:noFill/>
          </a:ln>
        </p:spPr>
      </p:pic>
      <p:sp>
        <p:nvSpPr>
          <p:cNvPr id="65" name="Google Shape;65;p14">
            <a:extLst>
              <a:ext uri="{FF2B5EF4-FFF2-40B4-BE49-F238E27FC236}">
                <a16:creationId xmlns:a16="http://schemas.microsoft.com/office/drawing/2014/main" id="{16AAD639-1183-BF3D-0213-C90DD0877429}"/>
              </a:ext>
            </a:extLst>
          </p:cNvPr>
          <p:cNvSpPr txBox="1"/>
          <p:nvPr/>
        </p:nvSpPr>
        <p:spPr>
          <a:xfrm>
            <a:off x="118984" y="139560"/>
            <a:ext cx="7886700" cy="38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CL" sz="2400" dirty="0">
                <a:solidFill>
                  <a:srgbClr val="2E3192"/>
                </a:solidFill>
              </a:rPr>
              <a:t>Tendencias demográficas del envejecimiento</a:t>
            </a:r>
            <a:endParaRPr sz="2400" dirty="0">
              <a:solidFill>
                <a:srgbClr val="2E3192"/>
              </a:solidFill>
            </a:endParaRPr>
          </a:p>
        </p:txBody>
      </p:sp>
      <p:graphicFrame>
        <p:nvGraphicFramePr>
          <p:cNvPr id="5" name="Gráfico 4">
            <a:extLst>
              <a:ext uri="{FF2B5EF4-FFF2-40B4-BE49-F238E27FC236}">
                <a16:creationId xmlns:a16="http://schemas.microsoft.com/office/drawing/2014/main" id="{26587609-B2E2-C4B3-98E9-6BB2B2476072}"/>
              </a:ext>
            </a:extLst>
          </p:cNvPr>
          <p:cNvGraphicFramePr/>
          <p:nvPr>
            <p:extLst>
              <p:ext uri="{D42A27DB-BD31-4B8C-83A1-F6EECF244321}">
                <p14:modId xmlns:p14="http://schemas.microsoft.com/office/powerpoint/2010/main" val="3604636155"/>
              </p:ext>
            </p:extLst>
          </p:nvPr>
        </p:nvGraphicFramePr>
        <p:xfrm>
          <a:off x="194871" y="1521501"/>
          <a:ext cx="4062336" cy="2217653"/>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a:extLst>
              <a:ext uri="{FF2B5EF4-FFF2-40B4-BE49-F238E27FC236}">
                <a16:creationId xmlns:a16="http://schemas.microsoft.com/office/drawing/2014/main" id="{B7E7C507-A616-8170-C549-6AC8F4FFBE86}"/>
              </a:ext>
            </a:extLst>
          </p:cNvPr>
          <p:cNvSpPr txBox="1"/>
          <p:nvPr/>
        </p:nvSpPr>
        <p:spPr>
          <a:xfrm>
            <a:off x="194871" y="969747"/>
            <a:ext cx="4102622" cy="540148"/>
          </a:xfrm>
          <a:prstGeom prst="rect">
            <a:avLst/>
          </a:prstGeom>
          <a:noFill/>
        </p:spPr>
        <p:txBody>
          <a:bodyPr wrap="square">
            <a:spAutoFit/>
          </a:bodyPr>
          <a:lstStyle/>
          <a:p>
            <a:pPr algn="just">
              <a:lnSpc>
                <a:spcPct val="107000"/>
              </a:lnSpc>
              <a:spcAft>
                <a:spcPts val="800"/>
              </a:spcAft>
              <a:buNone/>
            </a:pPr>
            <a:r>
              <a:rPr lang="es-CL" b="1" kern="1200" dirty="0">
                <a:solidFill>
                  <a:schemeClr val="tx1"/>
                </a:solidFill>
                <a:latin typeface="Montserrat" pitchFamily="2" charset="77"/>
                <a:ea typeface="Roboto" panose="02000000000000000000" pitchFamily="2" charset="0"/>
                <a:cs typeface="Roboto" panose="02000000000000000000" pitchFamily="2" charset="0"/>
              </a:rPr>
              <a:t>Porcentaje de personas mayores de 65 años según año Censo</a:t>
            </a:r>
          </a:p>
        </p:txBody>
      </p:sp>
      <p:sp>
        <p:nvSpPr>
          <p:cNvPr id="9" name="CuadroTexto 8">
            <a:extLst>
              <a:ext uri="{FF2B5EF4-FFF2-40B4-BE49-F238E27FC236}">
                <a16:creationId xmlns:a16="http://schemas.microsoft.com/office/drawing/2014/main" id="{4F8232A7-7406-C8B4-81E1-AB59634CB362}"/>
              </a:ext>
            </a:extLst>
          </p:cNvPr>
          <p:cNvSpPr txBox="1"/>
          <p:nvPr/>
        </p:nvSpPr>
        <p:spPr>
          <a:xfrm>
            <a:off x="-86194" y="3739154"/>
            <a:ext cx="4624466" cy="247504"/>
          </a:xfrm>
          <a:prstGeom prst="rect">
            <a:avLst/>
          </a:prstGeom>
          <a:noFill/>
        </p:spPr>
        <p:txBody>
          <a:bodyPr wrap="square">
            <a:spAutoFit/>
          </a:bodyPr>
          <a:lstStyle/>
          <a:p>
            <a:pPr algn="ctr">
              <a:lnSpc>
                <a:spcPct val="107000"/>
              </a:lnSpc>
              <a:spcAft>
                <a:spcPts val="800"/>
              </a:spcAft>
              <a:buNone/>
            </a:pPr>
            <a:r>
              <a:rPr lang="es-CL" sz="1000" kern="100" dirty="0">
                <a:effectLst/>
                <a:latin typeface="Montserrat" panose="00000500000000000000" pitchFamily="2" charset="0"/>
                <a:ea typeface="Aptos" panose="020B0004020202020204" pitchFamily="34" charset="0"/>
                <a:cs typeface="Arial" panose="020B0604020202020204" pitchFamily="34" charset="0"/>
              </a:rPr>
              <a:t>Fuente: Elaboración propia a partir de datos del Censo 2024, INE.</a:t>
            </a:r>
          </a:p>
        </p:txBody>
      </p:sp>
      <p:sp>
        <p:nvSpPr>
          <p:cNvPr id="4" name="CuadroTexto 3">
            <a:extLst>
              <a:ext uri="{FF2B5EF4-FFF2-40B4-BE49-F238E27FC236}">
                <a16:creationId xmlns:a16="http://schemas.microsoft.com/office/drawing/2014/main" id="{910F6153-8480-B5AA-4856-D723832D7C47}"/>
              </a:ext>
            </a:extLst>
          </p:cNvPr>
          <p:cNvSpPr txBox="1"/>
          <p:nvPr/>
        </p:nvSpPr>
        <p:spPr>
          <a:xfrm>
            <a:off x="4907152" y="756192"/>
            <a:ext cx="3867463" cy="3748270"/>
          </a:xfrm>
          <a:prstGeom prst="rect">
            <a:avLst/>
          </a:prstGeom>
          <a:noFill/>
        </p:spPr>
        <p:txBody>
          <a:bodyPr wrap="square">
            <a:spAutoFit/>
          </a:bodyPr>
          <a:lstStyle/>
          <a:p>
            <a:pPr marL="171450" indent="-171450" algn="just">
              <a:lnSpc>
                <a:spcPct val="107000"/>
              </a:lnSpc>
              <a:spcAft>
                <a:spcPts val="800"/>
              </a:spcAft>
              <a:buFont typeface="Arial" panose="020B0604020202020204" pitchFamily="34" charset="0"/>
              <a:buChar char="•"/>
            </a:pPr>
            <a:r>
              <a:rPr lang="es-CL" sz="1200" kern="100" dirty="0">
                <a:effectLst/>
                <a:latin typeface="Montserrat" panose="00000500000000000000" pitchFamily="2" charset="0"/>
                <a:ea typeface="Aptos" panose="020B0004020202020204" pitchFamily="34" charset="0"/>
                <a:cs typeface="Arial" panose="020B0604020202020204" pitchFamily="34" charset="0"/>
              </a:rPr>
              <a:t>El Censo de Población y Vivienda 2024 registró un total de 18.480.432 personas en el país</a:t>
            </a:r>
            <a:r>
              <a:rPr lang="es-CL" sz="1200" kern="100" dirty="0">
                <a:latin typeface="Montserrat" panose="00000500000000000000" pitchFamily="2" charset="0"/>
                <a:ea typeface="Aptos" panose="020B0004020202020204" pitchFamily="34" charset="0"/>
                <a:cs typeface="Arial" panose="020B0604020202020204" pitchFamily="34" charset="0"/>
              </a:rPr>
              <a:t>.</a:t>
            </a:r>
            <a:r>
              <a:rPr lang="es-CL" sz="1200" kern="100" dirty="0">
                <a:effectLst/>
                <a:latin typeface="Montserrat" panose="00000500000000000000" pitchFamily="2" charset="0"/>
                <a:ea typeface="Aptos" panose="020B0004020202020204" pitchFamily="34" charset="0"/>
                <a:cs typeface="Arial" panose="020B0604020202020204" pitchFamily="34" charset="0"/>
              </a:rPr>
              <a:t> </a:t>
            </a:r>
          </a:p>
          <a:p>
            <a:pPr marL="171450" indent="-171450" algn="just">
              <a:lnSpc>
                <a:spcPct val="107000"/>
              </a:lnSpc>
              <a:spcAft>
                <a:spcPts val="800"/>
              </a:spcAft>
              <a:buFont typeface="Arial" panose="020B0604020202020204" pitchFamily="34" charset="0"/>
              <a:buChar char="•"/>
            </a:pPr>
            <a:r>
              <a:rPr lang="es-CL" sz="1200" kern="100" dirty="0">
                <a:effectLst/>
                <a:latin typeface="Montserrat" panose="00000500000000000000" pitchFamily="2" charset="0"/>
                <a:ea typeface="Aptos" panose="020B0004020202020204" pitchFamily="34" charset="0"/>
                <a:cs typeface="Arial" panose="020B0604020202020204" pitchFamily="34" charset="0"/>
              </a:rPr>
              <a:t>El índice de envejecimiento, que mide la cantidad de personas de 65 años o más por cada 100 menores de 15 años, alcanzó un valor de 79, cifra muy superior al valor de 57 registrado en 2017. </a:t>
            </a:r>
          </a:p>
          <a:p>
            <a:pPr marL="171450" indent="-171450" algn="just">
              <a:lnSpc>
                <a:spcPct val="107000"/>
              </a:lnSpc>
              <a:spcAft>
                <a:spcPts val="800"/>
              </a:spcAft>
              <a:buFont typeface="Arial" panose="020B0604020202020204" pitchFamily="34" charset="0"/>
              <a:buChar char="•"/>
            </a:pPr>
            <a:r>
              <a:rPr lang="es-CL" sz="1200" kern="100" dirty="0">
                <a:effectLst/>
                <a:latin typeface="Montserrat" panose="00000500000000000000" pitchFamily="2" charset="0"/>
                <a:ea typeface="Aptos" panose="020B0004020202020204" pitchFamily="34" charset="0"/>
                <a:cs typeface="Arial" panose="020B0604020202020204" pitchFamily="34" charset="0"/>
              </a:rPr>
              <a:t>Según sexo la diferencia es significativa, 67,5 para los hombres y 90,9 para las mujeres.</a:t>
            </a:r>
          </a:p>
          <a:p>
            <a:pPr marL="171450" indent="-171450" algn="just">
              <a:lnSpc>
                <a:spcPct val="107000"/>
              </a:lnSpc>
              <a:spcAft>
                <a:spcPts val="800"/>
              </a:spcAft>
              <a:buFont typeface="Arial" panose="020B0604020202020204" pitchFamily="34" charset="0"/>
              <a:buChar char="•"/>
            </a:pPr>
            <a:r>
              <a:rPr lang="es-CL" sz="1200" kern="100" dirty="0">
                <a:effectLst/>
                <a:latin typeface="Montserrat" panose="00000500000000000000" pitchFamily="2" charset="0"/>
                <a:ea typeface="Aptos" panose="020B0004020202020204" pitchFamily="34" charset="0"/>
                <a:cs typeface="Arial" panose="020B0604020202020204" pitchFamily="34" charset="0"/>
              </a:rPr>
              <a:t>Si se analiza la evolución de la población de personas mayores en los últimos Censos, se observa que la tendencia es claramente ascendente y sostenida. Entre 1992 y 2002 el aumento fue de 1,5 puntos porcentuales, mientras que entre 2017 y 2024 el alza fue de 2,6 puntos. </a:t>
            </a:r>
          </a:p>
        </p:txBody>
      </p:sp>
    </p:spTree>
    <p:extLst>
      <p:ext uri="{BB962C8B-B14F-4D97-AF65-F5344CB8AC3E}">
        <p14:creationId xmlns:p14="http://schemas.microsoft.com/office/powerpoint/2010/main" val="106107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CDE6E15A-00FA-BE57-BFF2-D37281B83464}"/>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1930032C-5AEA-52B8-C429-8CBDD270CBBC}"/>
              </a:ext>
            </a:extLst>
          </p:cNvPr>
          <p:cNvPicPr preferRelativeResize="0"/>
          <p:nvPr/>
        </p:nvPicPr>
        <p:blipFill>
          <a:blip r:embed="rId3">
            <a:alphaModFix/>
          </a:blip>
          <a:stretch>
            <a:fillRect/>
          </a:stretch>
        </p:blipFill>
        <p:spPr>
          <a:xfrm>
            <a:off x="504" y="-35974"/>
            <a:ext cx="9143496" cy="5143500"/>
          </a:xfrm>
          <a:prstGeom prst="rect">
            <a:avLst/>
          </a:prstGeom>
          <a:noFill/>
          <a:ln>
            <a:noFill/>
          </a:ln>
        </p:spPr>
      </p:pic>
      <p:sp>
        <p:nvSpPr>
          <p:cNvPr id="7" name="CuadroTexto 6">
            <a:extLst>
              <a:ext uri="{FF2B5EF4-FFF2-40B4-BE49-F238E27FC236}">
                <a16:creationId xmlns:a16="http://schemas.microsoft.com/office/drawing/2014/main" id="{1A4E7B11-4BBD-7107-88AA-BD3796AEF2D2}"/>
              </a:ext>
            </a:extLst>
          </p:cNvPr>
          <p:cNvSpPr txBox="1"/>
          <p:nvPr/>
        </p:nvSpPr>
        <p:spPr>
          <a:xfrm>
            <a:off x="351762" y="688628"/>
            <a:ext cx="4624467" cy="540148"/>
          </a:xfrm>
          <a:prstGeom prst="rect">
            <a:avLst/>
          </a:prstGeom>
          <a:noFill/>
        </p:spPr>
        <p:txBody>
          <a:bodyPr wrap="square">
            <a:spAutoFit/>
          </a:bodyPr>
          <a:lstStyle/>
          <a:p>
            <a:pPr algn="just">
              <a:lnSpc>
                <a:spcPct val="107000"/>
              </a:lnSpc>
              <a:spcAft>
                <a:spcPts val="800"/>
              </a:spcAft>
              <a:buNone/>
            </a:pPr>
            <a:r>
              <a:rPr lang="es-CL" b="1" dirty="0">
                <a:latin typeface="Montserrat" panose="00000500000000000000" pitchFamily="2" charset="0"/>
              </a:rPr>
              <a:t>Porcentaje de personas con discapacidad por tramo de edad</a:t>
            </a:r>
            <a:endParaRPr lang="es-CL" sz="1400" b="1" kern="100" dirty="0">
              <a:effectLst/>
              <a:latin typeface="Montserrat" panose="00000500000000000000" pitchFamily="2" charset="0"/>
              <a:ea typeface="Aptos" panose="020B00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BBB85AE2-21D7-E1FB-9B28-A0D75448A55D}"/>
              </a:ext>
            </a:extLst>
          </p:cNvPr>
          <p:cNvSpPr txBox="1"/>
          <p:nvPr/>
        </p:nvSpPr>
        <p:spPr>
          <a:xfrm>
            <a:off x="352267" y="4056571"/>
            <a:ext cx="4624466" cy="281680"/>
          </a:xfrm>
          <a:prstGeom prst="rect">
            <a:avLst/>
          </a:prstGeom>
          <a:noFill/>
        </p:spPr>
        <p:txBody>
          <a:bodyPr wrap="square">
            <a:spAutoFit/>
          </a:bodyPr>
          <a:lstStyle/>
          <a:p>
            <a:pPr algn="ctr">
              <a:lnSpc>
                <a:spcPct val="107000"/>
              </a:lnSpc>
              <a:spcAft>
                <a:spcPts val="800"/>
              </a:spcAft>
              <a:buNone/>
            </a:pPr>
            <a:r>
              <a:rPr lang="es-CL" sz="1000" kern="100" dirty="0">
                <a:effectLst/>
                <a:latin typeface="Montserrat" panose="00000500000000000000" pitchFamily="2" charset="0"/>
                <a:ea typeface="Aptos" panose="020B0004020202020204" pitchFamily="34" charset="0"/>
                <a:cs typeface="Arial" panose="020B0604020202020204" pitchFamily="34" charset="0"/>
              </a:rPr>
              <a:t>Fuente: Elaboración propia a partir de datos del Censo 2024, INE</a:t>
            </a:r>
            <a:r>
              <a:rPr lang="es-CL" sz="1200" kern="100" dirty="0">
                <a:effectLst/>
                <a:latin typeface="Times New Roman" panose="02020603050405020304" pitchFamily="18" charset="0"/>
                <a:ea typeface="Aptos" panose="020B0004020202020204" pitchFamily="34" charset="0"/>
                <a:cs typeface="Arial" panose="020B0604020202020204" pitchFamily="34" charset="0"/>
              </a:rPr>
              <a:t>.</a:t>
            </a:r>
            <a:endParaRPr lang="es-CL" sz="12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3" name="drawing">
            <a:extLst>
              <a:ext uri="{FF2B5EF4-FFF2-40B4-BE49-F238E27FC236}">
                <a16:creationId xmlns:a16="http://schemas.microsoft.com/office/drawing/2014/main" id="{61543A1C-1C5F-CC53-206F-7C6A38F0C4D8}"/>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8383" y="1228776"/>
            <a:ext cx="4578350" cy="2755265"/>
          </a:xfrm>
          <a:prstGeom prst="rect">
            <a:avLst/>
          </a:prstGeom>
        </p:spPr>
      </p:pic>
      <p:sp>
        <p:nvSpPr>
          <p:cNvPr id="4" name="CuadroTexto 3">
            <a:extLst>
              <a:ext uri="{FF2B5EF4-FFF2-40B4-BE49-F238E27FC236}">
                <a16:creationId xmlns:a16="http://schemas.microsoft.com/office/drawing/2014/main" id="{014A200A-22F9-B2B1-FCA3-A6598DBC3D95}"/>
              </a:ext>
            </a:extLst>
          </p:cNvPr>
          <p:cNvSpPr txBox="1"/>
          <p:nvPr/>
        </p:nvSpPr>
        <p:spPr>
          <a:xfrm>
            <a:off x="5514254" y="1228776"/>
            <a:ext cx="3091721" cy="3052823"/>
          </a:xfrm>
          <a:prstGeom prst="rect">
            <a:avLst/>
          </a:prstGeom>
          <a:noFill/>
        </p:spPr>
        <p:txBody>
          <a:bodyPr wrap="square">
            <a:spAutoFit/>
          </a:bodyPr>
          <a:lstStyle/>
          <a:p>
            <a:pPr marL="171450" indent="-171450" algn="just">
              <a:lnSpc>
                <a:spcPct val="107000"/>
              </a:lnSpc>
              <a:spcAft>
                <a:spcPts val="800"/>
              </a:spcAft>
              <a:buFont typeface="Arial" panose="020B0604020202020204" pitchFamily="34" charset="0"/>
              <a:buChar char="•"/>
            </a:pPr>
            <a:r>
              <a:rPr lang="es-CL" sz="1200" kern="100" dirty="0">
                <a:latin typeface="Montserrat" panose="00000500000000000000" pitchFamily="2" charset="0"/>
                <a:cs typeface="Arial" panose="020B0604020202020204" pitchFamily="34" charset="0"/>
              </a:rPr>
              <a:t>El 43% de las personas con discapacidad corresponde a personas mayores de 65 años. </a:t>
            </a:r>
          </a:p>
          <a:p>
            <a:pPr marL="171450" indent="-171450" algn="just">
              <a:lnSpc>
                <a:spcPct val="107000"/>
              </a:lnSpc>
              <a:spcAft>
                <a:spcPts val="800"/>
              </a:spcAft>
              <a:buFont typeface="Arial" panose="020B0604020202020204" pitchFamily="34" charset="0"/>
              <a:buChar char="•"/>
            </a:pPr>
            <a:r>
              <a:rPr lang="es-CL" sz="1200" kern="100" dirty="0">
                <a:latin typeface="Montserrat" panose="00000500000000000000" pitchFamily="2" charset="0"/>
                <a:cs typeface="Arial" panose="020B0604020202020204" pitchFamily="34" charset="0"/>
              </a:rPr>
              <a:t>Este resultado, nos muestra desafíos en términos de adecuación y accesibilidad de las viviendas. </a:t>
            </a:r>
          </a:p>
          <a:p>
            <a:pPr marL="171450" indent="-171450" algn="just">
              <a:lnSpc>
                <a:spcPct val="107000"/>
              </a:lnSpc>
              <a:spcAft>
                <a:spcPts val="800"/>
              </a:spcAft>
              <a:buFont typeface="Arial" panose="020B0604020202020204" pitchFamily="34" charset="0"/>
              <a:buChar char="•"/>
            </a:pPr>
            <a:r>
              <a:rPr lang="es-CL" sz="1200" kern="100" dirty="0">
                <a:latin typeface="Montserrat" panose="00000500000000000000" pitchFamily="2" charset="0"/>
                <a:cs typeface="Arial" panose="020B0604020202020204" pitchFamily="34" charset="0"/>
              </a:rPr>
              <a:t>A su vez, factores como la localización y el acceso cercano a servicios y redes de apoyo se tornan relevantes para promover mejores condiciones para facilitar la autonomía, el cuidado y la calidad de vida de este grupo etario.</a:t>
            </a:r>
          </a:p>
        </p:txBody>
      </p:sp>
      <p:sp>
        <p:nvSpPr>
          <p:cNvPr id="2" name="Google Shape;65;p14">
            <a:extLst>
              <a:ext uri="{FF2B5EF4-FFF2-40B4-BE49-F238E27FC236}">
                <a16:creationId xmlns:a16="http://schemas.microsoft.com/office/drawing/2014/main" id="{55B6EE32-CEF9-057F-15F6-DB44ED3DF2D0}"/>
              </a:ext>
            </a:extLst>
          </p:cNvPr>
          <p:cNvSpPr txBox="1"/>
          <p:nvPr/>
        </p:nvSpPr>
        <p:spPr>
          <a:xfrm>
            <a:off x="118984" y="139560"/>
            <a:ext cx="7886700" cy="38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s-CL" sz="2400" dirty="0">
                <a:solidFill>
                  <a:srgbClr val="2E3192"/>
                </a:solidFill>
              </a:rPr>
              <a:t>Tendencias demográficas del envejecimiento</a:t>
            </a:r>
            <a:endParaRPr sz="2400" dirty="0">
              <a:solidFill>
                <a:srgbClr val="2E3192"/>
              </a:solidFill>
            </a:endParaRPr>
          </a:p>
        </p:txBody>
      </p:sp>
    </p:spTree>
    <p:extLst>
      <p:ext uri="{BB962C8B-B14F-4D97-AF65-F5344CB8AC3E}">
        <p14:creationId xmlns:p14="http://schemas.microsoft.com/office/powerpoint/2010/main" val="322199971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D57ED918-2FFC-482B-8B8D-6490E7C1EC6C}">
  <we:reference id="wa200007130" version="1.0.0.1" store="es-ES" storeType="OMEX"/>
  <we:alternateReferences>
    <we:reference id="wa200007130" version="1.0.0.1" store="wa200007130"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A29F488-1BD4-41FD-81AD-641D28C7D8F8}">
  <we:reference id="wa200005566" version="3.0.0.3" store="es-ES" storeType="OMEX"/>
  <we:alternateReferences>
    <we:reference id="wa200005566" version="3.0.0.3"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523</TotalTime>
  <Words>3363</Words>
  <Application>Microsoft Office PowerPoint</Application>
  <PresentationFormat>Presentación en pantalla (16:9)</PresentationFormat>
  <Paragraphs>482</Paragraphs>
  <Slides>31</Slides>
  <Notes>30</Notes>
  <HiddenSlides>3</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31</vt:i4>
      </vt:variant>
    </vt:vector>
  </HeadingPairs>
  <TitlesOfParts>
    <vt:vector size="40" baseType="lpstr">
      <vt:lpstr>Aptos</vt:lpstr>
      <vt:lpstr>Arial</vt:lpstr>
      <vt:lpstr>Calibri</vt:lpstr>
      <vt:lpstr>Montserrat</vt:lpstr>
      <vt:lpstr>Segoe UI</vt:lpstr>
      <vt:lpstr>Times New Roman</vt:lpstr>
      <vt:lpstr>Verdana</vt:lpstr>
      <vt:lpstr>Wingdings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Carolina Amigo Larenas</dc:creator>
  <cp:lastModifiedBy>Catherine Ortega Yanca</cp:lastModifiedBy>
  <cp:revision>7</cp:revision>
  <dcterms:modified xsi:type="dcterms:W3CDTF">2025-10-27T14:43:26Z</dcterms:modified>
</cp:coreProperties>
</file>